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Roboto"/>
      <p:regular r:id="rId20"/>
      <p:bold r:id="rId21"/>
      <p:italic r:id="rId22"/>
      <p:boldItalic r:id="rId23"/>
    </p:embeddedFont>
    <p:embeddedFont>
      <p:font typeface="Lato"/>
      <p:regular r:id="rId24"/>
      <p:bold r:id="rId25"/>
      <p:italic r:id="rId26"/>
      <p:boldItalic r:id="rId27"/>
    </p:embeddedFont>
    <p:embeddedFont>
      <p:font typeface="PT Serif"/>
      <p:regular r:id="rId28"/>
      <p:bold r:id="rId29"/>
      <p:italic r:id="rId30"/>
      <p:boldItalic r:id="rId31"/>
    </p:embeddedFont>
    <p:embeddedFont>
      <p:font typeface="Oswald"/>
      <p:regular r:id="rId32"/>
      <p:bold r:id="rId33"/>
    </p:embeddedFont>
    <p:embeddedFont>
      <p:font typeface="Satisfy"/>
      <p:regular r:id="rId34"/>
    </p:embeddedFont>
    <p:embeddedFont>
      <p:font typeface="Comforta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Lat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PTSerif-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erif-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erif-boldItalic.fntdata"/><Relationship Id="rId30" Type="http://schemas.openxmlformats.org/officeDocument/2006/relationships/font" Target="fonts/PTSerif-italic.fntdata"/><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35" Type="http://schemas.openxmlformats.org/officeDocument/2006/relationships/font" Target="fonts/Comfortaa-regular.fntdata"/><Relationship Id="rId12" Type="http://schemas.openxmlformats.org/officeDocument/2006/relationships/slide" Target="slides/slide7.xml"/><Relationship Id="rId34" Type="http://schemas.openxmlformats.org/officeDocument/2006/relationships/font" Target="fonts/Satisfy-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omfortaa-bold.fntdata"/><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7cb3ebd0f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7cb3ebd0f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7cb3ebd0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7cb3ebd0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7cb3ebd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7cb3ebd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7cb3ebd0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7cb3ebd0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86c96f73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86c96f73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6.png"/><Relationship Id="rId13" Type="http://schemas.openxmlformats.org/officeDocument/2006/relationships/image" Target="../media/image7.png"/><Relationship Id="rId12" Type="http://schemas.openxmlformats.org/officeDocument/2006/relationships/image" Target="../media/image11.png"/><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1.png"/><Relationship Id="rId7" Type="http://schemas.openxmlformats.org/officeDocument/2006/relationships/image" Target="../media/image5.pn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15.png"/></Relationships>
</file>

<file path=ppt/slides/_rels/slide6.xml.rels><?xml version="1.0" encoding="UTF-8" standalone="yes"?><Relationships xmlns="http://schemas.openxmlformats.org/package/2006/relationships"><Relationship Id="rId10"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www.youtube.com/watch?v=2i9eRoRkx_U" TargetMode="External"/><Relationship Id="rId4" Type="http://schemas.openxmlformats.org/officeDocument/2006/relationships/image" Target="../media/image22.jpg"/><Relationship Id="rId9" Type="http://schemas.openxmlformats.org/officeDocument/2006/relationships/image" Target="../media/image1.png"/><Relationship Id="rId5" Type="http://schemas.openxmlformats.org/officeDocument/2006/relationships/image" Target="../media/image23.png"/><Relationship Id="rId6" Type="http://schemas.openxmlformats.org/officeDocument/2006/relationships/image" Target="../media/image37.png"/><Relationship Id="rId7" Type="http://schemas.openxmlformats.org/officeDocument/2006/relationships/image" Target="../media/image32.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6.png"/><Relationship Id="rId9"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27.png"/><Relationship Id="rId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marR="0" rtl="0" algn="l">
              <a:spcBef>
                <a:spcPts val="1600"/>
              </a:spcBef>
              <a:spcAft>
                <a:spcPts val="0"/>
              </a:spcAft>
              <a:buClr>
                <a:schemeClr val="dk2"/>
              </a:buClr>
              <a:buSzPts val="1100"/>
              <a:buFont typeface="Arial"/>
              <a:buNone/>
            </a:pPr>
            <a:r>
              <a:rPr lang="en" sz="3000">
                <a:solidFill>
                  <a:srgbClr val="FFFFFF"/>
                </a:solidFill>
                <a:latin typeface="Oswald"/>
                <a:ea typeface="Oswald"/>
                <a:cs typeface="Oswald"/>
                <a:sym typeface="Oswald"/>
              </a:rPr>
              <a:t>A Motorised Screw Jack Lift for Industrial Setting</a:t>
            </a:r>
            <a:endParaRPr sz="3000">
              <a:solidFill>
                <a:srgbClr val="FFFFFF"/>
              </a:solidFill>
              <a:latin typeface="Oswald"/>
              <a:ea typeface="Oswald"/>
              <a:cs typeface="Oswald"/>
              <a:sym typeface="Oswald"/>
            </a:endParaRPr>
          </a:p>
          <a:p>
            <a:pPr indent="-419100" lvl="0" marL="2286000" marR="0" rtl="0" algn="l">
              <a:spcBef>
                <a:spcPts val="1600"/>
              </a:spcBef>
              <a:spcAft>
                <a:spcPts val="0"/>
              </a:spcAft>
              <a:buClr>
                <a:srgbClr val="FFFFFF"/>
              </a:buClr>
              <a:buSzPts val="3000"/>
              <a:buFont typeface="Oswald"/>
              <a:buChar char="-"/>
            </a:pPr>
            <a:r>
              <a:rPr lang="en" sz="3000">
                <a:solidFill>
                  <a:srgbClr val="FFFFFF"/>
                </a:solidFill>
                <a:latin typeface="Oswald"/>
                <a:ea typeface="Oswald"/>
                <a:cs typeface="Oswald"/>
                <a:sym typeface="Oswald"/>
              </a:rPr>
              <a:t>A Novel Solution</a:t>
            </a:r>
            <a:endParaRPr sz="3000">
              <a:solidFill>
                <a:srgbClr val="FFFFFF"/>
              </a:solidFill>
              <a:latin typeface="Oswald"/>
              <a:ea typeface="Oswald"/>
              <a:cs typeface="Oswald"/>
              <a:sym typeface="Oswald"/>
            </a:endParaRPr>
          </a:p>
        </p:txBody>
      </p:sp>
      <p:sp>
        <p:nvSpPr>
          <p:cNvPr id="73" name="Google Shape;73;p13"/>
          <p:cNvSpPr txBox="1"/>
          <p:nvPr>
            <p:ph idx="1" type="subTitle"/>
          </p:nvPr>
        </p:nvSpPr>
        <p:spPr>
          <a:xfrm>
            <a:off x="5003625" y="2993325"/>
            <a:ext cx="3465000" cy="1661400"/>
          </a:xfrm>
          <a:prstGeom prst="rect">
            <a:avLst/>
          </a:prstGeom>
        </p:spPr>
        <p:txBody>
          <a:bodyPr anchorCtr="0" anchor="b" bIns="91425" lIns="91425" spcFirstLastPara="1" rIns="91425" wrap="square" tIns="91425">
            <a:noAutofit/>
          </a:bodyPr>
          <a:lstStyle/>
          <a:p>
            <a:pPr indent="0" lvl="0" marL="0" marR="0" rtl="0" algn="l">
              <a:spcBef>
                <a:spcPts val="0"/>
              </a:spcBef>
              <a:spcAft>
                <a:spcPts val="0"/>
              </a:spcAft>
              <a:buNone/>
            </a:pPr>
            <a:r>
              <a:t/>
            </a:r>
            <a:endParaRPr b="1" sz="1300">
              <a:solidFill>
                <a:srgbClr val="FFFFFF"/>
              </a:solidFill>
              <a:latin typeface="Comfortaa"/>
              <a:ea typeface="Comfortaa"/>
              <a:cs typeface="Comfortaa"/>
              <a:sym typeface="Comfortaa"/>
            </a:endParaRPr>
          </a:p>
          <a:p>
            <a:pPr indent="0" lvl="0" marL="0" marR="0" rtl="0" algn="l">
              <a:spcBef>
                <a:spcPts val="0"/>
              </a:spcBef>
              <a:spcAft>
                <a:spcPts val="0"/>
              </a:spcAft>
              <a:buNone/>
            </a:pPr>
            <a:r>
              <a:rPr b="1" lang="en" sz="1300">
                <a:solidFill>
                  <a:srgbClr val="FFFFFF"/>
                </a:solidFill>
                <a:latin typeface="Comfortaa"/>
                <a:ea typeface="Comfortaa"/>
                <a:cs typeface="Comfortaa"/>
                <a:sym typeface="Comfortaa"/>
              </a:rPr>
              <a:t>Shreyansh Singh          </a:t>
            </a:r>
            <a:r>
              <a:rPr b="1" lang="en" sz="1300">
                <a:solidFill>
                  <a:srgbClr val="FFFFFF"/>
                </a:solidFill>
                <a:latin typeface="Comfortaa"/>
                <a:ea typeface="Comfortaa"/>
                <a:cs typeface="Comfortaa"/>
                <a:sym typeface="Comfortaa"/>
              </a:rPr>
              <a:t>MDM18B046</a:t>
            </a:r>
            <a:endParaRPr b="1" sz="1300">
              <a:solidFill>
                <a:srgbClr val="FFFFFF"/>
              </a:solidFill>
              <a:latin typeface="Comfortaa"/>
              <a:ea typeface="Comfortaa"/>
              <a:cs typeface="Comfortaa"/>
              <a:sym typeface="Comfortaa"/>
            </a:endParaRPr>
          </a:p>
          <a:p>
            <a:pPr indent="0" lvl="0" marL="0" marR="0" rtl="0" algn="l">
              <a:spcBef>
                <a:spcPts val="0"/>
              </a:spcBef>
              <a:spcAft>
                <a:spcPts val="0"/>
              </a:spcAft>
              <a:buClr>
                <a:schemeClr val="dk2"/>
              </a:buClr>
              <a:buSzPts val="1100"/>
              <a:buFont typeface="Arial"/>
              <a:buNone/>
            </a:pPr>
            <a:r>
              <a:rPr b="1" lang="en" sz="1300">
                <a:solidFill>
                  <a:srgbClr val="FFFFFF"/>
                </a:solidFill>
                <a:latin typeface="Comfortaa"/>
                <a:ea typeface="Comfortaa"/>
                <a:cs typeface="Comfortaa"/>
                <a:sym typeface="Comfortaa"/>
              </a:rPr>
              <a:t>Soorya Sriram              MDM18B049</a:t>
            </a:r>
            <a:endParaRPr b="1" sz="1300">
              <a:solidFill>
                <a:srgbClr val="FFFFFF"/>
              </a:solidFill>
              <a:latin typeface="Comfortaa"/>
              <a:ea typeface="Comfortaa"/>
              <a:cs typeface="Comfortaa"/>
              <a:sym typeface="Comfortaa"/>
            </a:endParaRPr>
          </a:p>
          <a:p>
            <a:pPr indent="0" lvl="0" marL="0" marR="0" rtl="0" algn="l">
              <a:spcBef>
                <a:spcPts val="0"/>
              </a:spcBef>
              <a:spcAft>
                <a:spcPts val="0"/>
              </a:spcAft>
              <a:buNone/>
            </a:pPr>
            <a:r>
              <a:rPr b="1" lang="en" sz="1300">
                <a:solidFill>
                  <a:srgbClr val="FFFFFF"/>
                </a:solidFill>
                <a:latin typeface="Comfortaa"/>
                <a:ea typeface="Comfortaa"/>
                <a:cs typeface="Comfortaa"/>
                <a:sym typeface="Comfortaa"/>
              </a:rPr>
              <a:t>Y.V.R Satyam                  MDM18B057</a:t>
            </a:r>
            <a:endParaRPr b="1" sz="1300">
              <a:solidFill>
                <a:srgbClr val="FFFFFF"/>
              </a:solidFill>
              <a:latin typeface="Comfortaa"/>
              <a:ea typeface="Comfortaa"/>
              <a:cs typeface="Comfortaa"/>
              <a:sym typeface="Comfortaa"/>
            </a:endParaRPr>
          </a:p>
          <a:p>
            <a:pPr indent="0" lvl="0" marL="0" marR="0" rtl="0" algn="l">
              <a:spcBef>
                <a:spcPts val="0"/>
              </a:spcBef>
              <a:spcAft>
                <a:spcPts val="0"/>
              </a:spcAft>
              <a:buClr>
                <a:schemeClr val="dk2"/>
              </a:buClr>
              <a:buSzPts val="1100"/>
              <a:buFont typeface="Arial"/>
              <a:buNone/>
            </a:pPr>
            <a:r>
              <a:rPr b="1" lang="en" sz="1300">
                <a:solidFill>
                  <a:srgbClr val="FFFFFF"/>
                </a:solidFill>
                <a:latin typeface="Comfortaa"/>
                <a:ea typeface="Comfortaa"/>
                <a:cs typeface="Comfortaa"/>
                <a:sym typeface="Comfortaa"/>
              </a:rPr>
              <a:t>Mogulla Venkata Sai   </a:t>
            </a:r>
            <a:r>
              <a:rPr b="1" lang="en" sz="1300">
                <a:solidFill>
                  <a:srgbClr val="FFFFFF"/>
                </a:solidFill>
                <a:latin typeface="Comfortaa"/>
                <a:ea typeface="Comfortaa"/>
                <a:cs typeface="Comfortaa"/>
                <a:sym typeface="Comfortaa"/>
              </a:rPr>
              <a:t>MDM18B059</a:t>
            </a:r>
            <a:endParaRPr b="1" sz="1300">
              <a:solidFill>
                <a:srgbClr val="FFFFFF"/>
              </a:solidFill>
              <a:latin typeface="Comfortaa"/>
              <a:ea typeface="Comfortaa"/>
              <a:cs typeface="Comfortaa"/>
              <a:sym typeface="Comfortaa"/>
            </a:endParaRPr>
          </a:p>
          <a:p>
            <a:pPr indent="0" lvl="0" marL="0" marR="0" rtl="0" algn="l">
              <a:spcBef>
                <a:spcPts val="0"/>
              </a:spcBef>
              <a:spcAft>
                <a:spcPts val="0"/>
              </a:spcAft>
              <a:buNone/>
            </a:pPr>
            <a:r>
              <a:rPr b="1" lang="en" sz="1300">
                <a:solidFill>
                  <a:srgbClr val="FFFFFF"/>
                </a:solidFill>
                <a:latin typeface="Comfortaa"/>
                <a:ea typeface="Comfortaa"/>
                <a:cs typeface="Comfortaa"/>
                <a:sym typeface="Comfortaa"/>
              </a:rPr>
              <a:t>Khirupasagar R            MDM18B063</a:t>
            </a:r>
            <a:endParaRPr b="1" sz="1300">
              <a:solidFill>
                <a:srgbClr val="FFFFFF"/>
              </a:solidFill>
              <a:latin typeface="Comfortaa"/>
              <a:ea typeface="Comfortaa"/>
              <a:cs typeface="Comfortaa"/>
              <a:sym typeface="Comfortaa"/>
            </a:endParaRPr>
          </a:p>
          <a:p>
            <a:pPr indent="0" lvl="0" marL="0" marR="0" rtl="0" algn="l">
              <a:spcBef>
                <a:spcPts val="0"/>
              </a:spcBef>
              <a:spcAft>
                <a:spcPts val="0"/>
              </a:spcAft>
              <a:buNone/>
            </a:pPr>
            <a:r>
              <a:rPr b="1" lang="en" sz="1300">
                <a:solidFill>
                  <a:srgbClr val="FFFFFF"/>
                </a:solidFill>
                <a:latin typeface="Comfortaa"/>
                <a:ea typeface="Comfortaa"/>
                <a:cs typeface="Comfortaa"/>
                <a:sym typeface="Comfortaa"/>
              </a:rPr>
              <a:t>                               </a:t>
            </a:r>
            <a:endParaRPr b="1" sz="1300">
              <a:solidFill>
                <a:srgbClr val="FFFFFF"/>
              </a:solidFill>
              <a:latin typeface="Comfortaa"/>
              <a:ea typeface="Comfortaa"/>
              <a:cs typeface="Comfortaa"/>
              <a:sym typeface="Comfortaa"/>
            </a:endParaRPr>
          </a:p>
          <a:p>
            <a:pPr indent="0" lvl="0" marL="0" marR="0" rtl="0" algn="l">
              <a:spcBef>
                <a:spcPts val="0"/>
              </a:spcBef>
              <a:spcAft>
                <a:spcPts val="0"/>
              </a:spcAft>
              <a:buNone/>
            </a:pPr>
            <a:r>
              <a:rPr b="1" lang="en" sz="1100">
                <a:solidFill>
                  <a:srgbClr val="FFFFFF"/>
                </a:solidFill>
                <a:latin typeface="Comfortaa"/>
                <a:ea typeface="Comfortaa"/>
                <a:cs typeface="Comfortaa"/>
                <a:sym typeface="Comfortaa"/>
              </a:rPr>
              <a:t>                               </a:t>
            </a:r>
            <a:endParaRPr sz="2400"/>
          </a:p>
        </p:txBody>
      </p:sp>
      <p:pic>
        <p:nvPicPr>
          <p:cNvPr id="74" name="Google Shape;74;p13"/>
          <p:cNvPicPr preferRelativeResize="0"/>
          <p:nvPr/>
        </p:nvPicPr>
        <p:blipFill>
          <a:blip r:embed="rId3">
            <a:alphaModFix/>
          </a:blip>
          <a:stretch>
            <a:fillRect/>
          </a:stretch>
        </p:blipFill>
        <p:spPr>
          <a:xfrm>
            <a:off x="0" y="0"/>
            <a:ext cx="114224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cxnSp>
        <p:nvCxnSpPr>
          <p:cNvPr id="213" name="Google Shape;213;p22"/>
          <p:cNvCxnSpPr/>
          <p:nvPr/>
        </p:nvCxnSpPr>
        <p:spPr>
          <a:xfrm>
            <a:off x="5914675" y="21225"/>
            <a:ext cx="21300" cy="5111700"/>
          </a:xfrm>
          <a:prstGeom prst="straightConnector1">
            <a:avLst/>
          </a:prstGeom>
          <a:noFill/>
          <a:ln cap="flat" cmpd="sng" w="38100">
            <a:solidFill>
              <a:srgbClr val="FFFFFF"/>
            </a:solidFill>
            <a:prstDash val="solid"/>
            <a:round/>
            <a:headEnd len="med" w="med" type="none"/>
            <a:tailEnd len="med" w="med" type="none"/>
          </a:ln>
        </p:spPr>
      </p:cxnSp>
      <p:sp>
        <p:nvSpPr>
          <p:cNvPr id="214" name="Google Shape;214;p22"/>
          <p:cNvSpPr txBox="1"/>
          <p:nvPr/>
        </p:nvSpPr>
        <p:spPr>
          <a:xfrm>
            <a:off x="6065050" y="707225"/>
            <a:ext cx="2926800" cy="4094100"/>
          </a:xfrm>
          <a:prstGeom prst="rect">
            <a:avLst/>
          </a:prstGeom>
          <a:noFill/>
          <a:ln>
            <a:noFill/>
          </a:ln>
        </p:spPr>
        <p:txBody>
          <a:bodyPr anchorCtr="0" anchor="t" bIns="91425" lIns="91425" spcFirstLastPara="1" rIns="91425" wrap="square" tIns="91425">
            <a:noAutofit/>
          </a:bodyPr>
          <a:lstStyle/>
          <a:p>
            <a:pPr indent="-76200" lvl="0" marL="57150" rtl="0" algn="l">
              <a:spcBef>
                <a:spcPts val="0"/>
              </a:spcBef>
              <a:spcAft>
                <a:spcPts val="0"/>
              </a:spcAft>
              <a:buClr>
                <a:schemeClr val="lt1"/>
              </a:buClr>
              <a:buSzPts val="1200"/>
              <a:buFont typeface="Comfortaa"/>
              <a:buAutoNum type="arabicPeriod"/>
            </a:pPr>
            <a:r>
              <a:rPr lang="en" sz="1200">
                <a:solidFill>
                  <a:schemeClr val="lt1"/>
                </a:solidFill>
                <a:latin typeface="Comfortaa"/>
                <a:ea typeface="Comfortaa"/>
                <a:cs typeface="Comfortaa"/>
                <a:sym typeface="Comfortaa"/>
              </a:rPr>
              <a:t>Manual Screw Jack is changed to a Motorized one with addition of DC Motor with HYPLOID GEAR to transmit power.</a:t>
            </a:r>
            <a:endParaRPr sz="1200">
              <a:solidFill>
                <a:schemeClr val="lt1"/>
              </a:solidFill>
              <a:latin typeface="Comfortaa"/>
              <a:ea typeface="Comfortaa"/>
              <a:cs typeface="Comfortaa"/>
              <a:sym typeface="Comfortaa"/>
            </a:endParaRPr>
          </a:p>
          <a:p>
            <a:pPr indent="0" lvl="0" marL="457200" rtl="0" algn="l">
              <a:spcBef>
                <a:spcPts val="0"/>
              </a:spcBef>
              <a:spcAft>
                <a:spcPts val="0"/>
              </a:spcAft>
              <a:buNone/>
            </a:pPr>
            <a:r>
              <a:t/>
            </a:r>
            <a:endParaRPr sz="1200">
              <a:solidFill>
                <a:schemeClr val="lt1"/>
              </a:solidFill>
              <a:latin typeface="Comfortaa"/>
              <a:ea typeface="Comfortaa"/>
              <a:cs typeface="Comfortaa"/>
              <a:sym typeface="Comfortaa"/>
            </a:endParaRPr>
          </a:p>
          <a:p>
            <a:pPr indent="-76200" lvl="0" marL="57150" rtl="0" algn="l">
              <a:spcBef>
                <a:spcPts val="0"/>
              </a:spcBef>
              <a:spcAft>
                <a:spcPts val="0"/>
              </a:spcAft>
              <a:buClr>
                <a:schemeClr val="lt1"/>
              </a:buClr>
              <a:buSzPts val="1200"/>
              <a:buFont typeface="Comfortaa"/>
              <a:buAutoNum type="arabicPeriod"/>
            </a:pPr>
            <a:r>
              <a:rPr lang="en" sz="1200">
                <a:solidFill>
                  <a:schemeClr val="lt1"/>
                </a:solidFill>
                <a:latin typeface="Comfortaa"/>
                <a:ea typeface="Comfortaa"/>
                <a:cs typeface="Comfortaa"/>
                <a:sym typeface="Comfortaa"/>
              </a:rPr>
              <a:t>Type of bearings is changed to Quill/Needle Bearings to increase the load carrying capacity in both radial and axial directions.</a:t>
            </a:r>
            <a:endParaRPr sz="1200">
              <a:solidFill>
                <a:schemeClr val="lt1"/>
              </a:solidFill>
              <a:latin typeface="Comfortaa"/>
              <a:ea typeface="Comfortaa"/>
              <a:cs typeface="Comfortaa"/>
              <a:sym typeface="Comfortaa"/>
            </a:endParaRPr>
          </a:p>
          <a:p>
            <a:pPr indent="0" lvl="0" marL="457200" rtl="0" algn="l">
              <a:spcBef>
                <a:spcPts val="0"/>
              </a:spcBef>
              <a:spcAft>
                <a:spcPts val="0"/>
              </a:spcAft>
              <a:buNone/>
            </a:pPr>
            <a:r>
              <a:t/>
            </a:r>
            <a:endParaRPr sz="1200">
              <a:solidFill>
                <a:schemeClr val="lt1"/>
              </a:solidFill>
              <a:latin typeface="Comfortaa"/>
              <a:ea typeface="Comfortaa"/>
              <a:cs typeface="Comfortaa"/>
              <a:sym typeface="Comfortaa"/>
            </a:endParaRPr>
          </a:p>
          <a:p>
            <a:pPr indent="-76200" lvl="0" marL="57150" rtl="0" algn="l">
              <a:spcBef>
                <a:spcPts val="0"/>
              </a:spcBef>
              <a:spcAft>
                <a:spcPts val="0"/>
              </a:spcAft>
              <a:buClr>
                <a:schemeClr val="lt1"/>
              </a:buClr>
              <a:buSzPts val="1200"/>
              <a:buFont typeface="Comfortaa"/>
              <a:buAutoNum type="arabicPeriod"/>
            </a:pPr>
            <a:r>
              <a:rPr lang="en" sz="1200">
                <a:solidFill>
                  <a:schemeClr val="lt1"/>
                </a:solidFill>
                <a:latin typeface="Comfortaa"/>
                <a:ea typeface="Comfortaa"/>
                <a:cs typeface="Comfortaa"/>
                <a:sym typeface="Comfortaa"/>
              </a:rPr>
              <a:t>Possesses Self Locking Property </a:t>
            </a:r>
            <a:endParaRPr sz="1200">
              <a:solidFill>
                <a:schemeClr val="lt1"/>
              </a:solidFill>
              <a:latin typeface="Comfortaa"/>
              <a:ea typeface="Comfortaa"/>
              <a:cs typeface="Comfortaa"/>
              <a:sym typeface="Comfortaa"/>
            </a:endParaRPr>
          </a:p>
          <a:p>
            <a:pPr indent="0" lvl="0" marL="457200" rtl="0" algn="l">
              <a:spcBef>
                <a:spcPts val="0"/>
              </a:spcBef>
              <a:spcAft>
                <a:spcPts val="0"/>
              </a:spcAft>
              <a:buNone/>
            </a:pPr>
            <a:r>
              <a:t/>
            </a:r>
            <a:endParaRPr sz="1200">
              <a:solidFill>
                <a:schemeClr val="lt1"/>
              </a:solidFill>
              <a:latin typeface="Comfortaa"/>
              <a:ea typeface="Comfortaa"/>
              <a:cs typeface="Comfortaa"/>
              <a:sym typeface="Comfortaa"/>
            </a:endParaRPr>
          </a:p>
          <a:p>
            <a:pPr indent="-76200" lvl="0" marL="57150" rtl="0" algn="l">
              <a:spcBef>
                <a:spcPts val="0"/>
              </a:spcBef>
              <a:spcAft>
                <a:spcPts val="0"/>
              </a:spcAft>
              <a:buClr>
                <a:schemeClr val="lt1"/>
              </a:buClr>
              <a:buSzPts val="1200"/>
              <a:buFont typeface="Comfortaa"/>
              <a:buAutoNum type="arabicPeriod"/>
            </a:pPr>
            <a:r>
              <a:rPr lang="en" sz="1200">
                <a:solidFill>
                  <a:schemeClr val="lt1"/>
                </a:solidFill>
                <a:latin typeface="Comfortaa"/>
                <a:ea typeface="Comfortaa"/>
                <a:cs typeface="Comfortaa"/>
                <a:sym typeface="Comfortaa"/>
              </a:rPr>
              <a:t>The shear strength of the Power screw is improved by using Buttress thread over ACME and Square Thread</a:t>
            </a:r>
            <a:endParaRPr sz="1200">
              <a:solidFill>
                <a:schemeClr val="lt1"/>
              </a:solidFill>
              <a:latin typeface="Comfortaa"/>
              <a:ea typeface="Comfortaa"/>
              <a:cs typeface="Comfortaa"/>
              <a:sym typeface="Comfortaa"/>
            </a:endParaRPr>
          </a:p>
          <a:p>
            <a:pPr indent="0" lvl="0" marL="457200" rtl="0" algn="l">
              <a:spcBef>
                <a:spcPts val="0"/>
              </a:spcBef>
              <a:spcAft>
                <a:spcPts val="0"/>
              </a:spcAft>
              <a:buNone/>
            </a:pPr>
            <a:r>
              <a:t/>
            </a:r>
            <a:endParaRPr sz="1200">
              <a:solidFill>
                <a:schemeClr val="lt1"/>
              </a:solidFill>
              <a:latin typeface="Comfortaa"/>
              <a:ea typeface="Comfortaa"/>
              <a:cs typeface="Comfortaa"/>
              <a:sym typeface="Comfortaa"/>
            </a:endParaRPr>
          </a:p>
          <a:p>
            <a:pPr indent="-76200" lvl="0" marL="57150" rtl="0" algn="l">
              <a:spcBef>
                <a:spcPts val="0"/>
              </a:spcBef>
              <a:spcAft>
                <a:spcPts val="0"/>
              </a:spcAft>
              <a:buClr>
                <a:schemeClr val="lt1"/>
              </a:buClr>
              <a:buSzPts val="1200"/>
              <a:buFont typeface="Comfortaa"/>
              <a:buAutoNum type="arabicPeriod"/>
            </a:pPr>
            <a:r>
              <a:rPr lang="en" sz="1200">
                <a:solidFill>
                  <a:schemeClr val="lt1"/>
                </a:solidFill>
                <a:latin typeface="Comfortaa"/>
                <a:ea typeface="Comfortaa"/>
                <a:cs typeface="Comfortaa"/>
                <a:sym typeface="Comfortaa"/>
              </a:rPr>
              <a:t>Use of Gear Drive to improve the power and torque transmission</a:t>
            </a:r>
            <a:endParaRPr sz="12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215" name="Google Shape;215;p22"/>
          <p:cNvSpPr txBox="1"/>
          <p:nvPr/>
        </p:nvSpPr>
        <p:spPr>
          <a:xfrm>
            <a:off x="6243050" y="134400"/>
            <a:ext cx="26634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FF00"/>
                </a:solidFill>
                <a:latin typeface="Comfortaa"/>
                <a:ea typeface="Comfortaa"/>
                <a:cs typeface="Comfortaa"/>
                <a:sym typeface="Comfortaa"/>
              </a:rPr>
              <a:t>Proposed Solution</a:t>
            </a:r>
            <a:endParaRPr b="1" sz="1900">
              <a:solidFill>
                <a:srgbClr val="FFFF00"/>
              </a:solidFill>
              <a:latin typeface="Comfortaa"/>
              <a:ea typeface="Comfortaa"/>
              <a:cs typeface="Comfortaa"/>
              <a:sym typeface="Comfortaa"/>
            </a:endParaRPr>
          </a:p>
        </p:txBody>
      </p:sp>
      <p:pic>
        <p:nvPicPr>
          <p:cNvPr id="216" name="Google Shape;216;p22"/>
          <p:cNvPicPr preferRelativeResize="0"/>
          <p:nvPr/>
        </p:nvPicPr>
        <p:blipFill rotWithShape="1">
          <a:blip r:embed="rId3">
            <a:alphaModFix/>
          </a:blip>
          <a:srcRect b="0" l="1470" r="-1469" t="0"/>
          <a:stretch/>
        </p:blipFill>
        <p:spPr>
          <a:xfrm>
            <a:off x="65675" y="537600"/>
            <a:ext cx="5838626" cy="4515347"/>
          </a:xfrm>
          <a:prstGeom prst="rect">
            <a:avLst/>
          </a:prstGeom>
          <a:noFill/>
          <a:ln>
            <a:noFill/>
          </a:ln>
        </p:spPr>
      </p:pic>
      <p:sp>
        <p:nvSpPr>
          <p:cNvPr id="217" name="Google Shape;217;p22"/>
          <p:cNvSpPr txBox="1"/>
          <p:nvPr/>
        </p:nvSpPr>
        <p:spPr>
          <a:xfrm>
            <a:off x="1167725" y="91950"/>
            <a:ext cx="26634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FF00"/>
                </a:solidFill>
                <a:latin typeface="Comfortaa"/>
                <a:ea typeface="Comfortaa"/>
                <a:cs typeface="Comfortaa"/>
                <a:sym typeface="Comfortaa"/>
              </a:rPr>
              <a:t>Proposed Model</a:t>
            </a:r>
            <a:endParaRPr b="1" sz="1900">
              <a:solidFill>
                <a:srgbClr val="FFFF00"/>
              </a:solidFill>
              <a:latin typeface="Comfortaa"/>
              <a:ea typeface="Comfortaa"/>
              <a:cs typeface="Comfortaa"/>
              <a:sym typeface="Comfortaa"/>
            </a:endParaRPr>
          </a:p>
        </p:txBody>
      </p:sp>
      <p:sp>
        <p:nvSpPr>
          <p:cNvPr id="218" name="Google Shape;218;p22"/>
          <p:cNvSpPr txBox="1"/>
          <p:nvPr/>
        </p:nvSpPr>
        <p:spPr>
          <a:xfrm>
            <a:off x="6466450" y="4510325"/>
            <a:ext cx="23577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00"/>
                </a:solidFill>
                <a:latin typeface="Comfortaa"/>
                <a:ea typeface="Comfortaa"/>
                <a:cs typeface="Comfortaa"/>
                <a:sym typeface="Comfortaa"/>
              </a:rPr>
              <a:t>Thank You</a:t>
            </a:r>
            <a:endParaRPr sz="1500">
              <a:solidFill>
                <a:srgbClr val="FFFF00"/>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1995125" y="129625"/>
            <a:ext cx="2577000" cy="7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latin typeface="Comfortaa"/>
                <a:ea typeface="Comfortaa"/>
                <a:cs typeface="Comfortaa"/>
                <a:sym typeface="Comfortaa"/>
              </a:rPr>
              <a:t>Screw</a:t>
            </a:r>
            <a:r>
              <a:rPr lang="en" sz="2900">
                <a:solidFill>
                  <a:srgbClr val="FFFFFF"/>
                </a:solidFill>
                <a:latin typeface="Comfortaa"/>
                <a:ea typeface="Comfortaa"/>
                <a:cs typeface="Comfortaa"/>
                <a:sym typeface="Comfortaa"/>
              </a:rPr>
              <a:t> </a:t>
            </a:r>
            <a:r>
              <a:rPr lang="en" sz="2900">
                <a:latin typeface="Comfortaa"/>
                <a:ea typeface="Comfortaa"/>
                <a:cs typeface="Comfortaa"/>
                <a:sym typeface="Comfortaa"/>
              </a:rPr>
              <a:t>jack:</a:t>
            </a:r>
            <a:endParaRPr sz="2900">
              <a:latin typeface="Comfortaa"/>
              <a:ea typeface="Comfortaa"/>
              <a:cs typeface="Comfortaa"/>
              <a:sym typeface="Comfortaa"/>
            </a:endParaRPr>
          </a:p>
        </p:txBody>
      </p:sp>
      <p:cxnSp>
        <p:nvCxnSpPr>
          <p:cNvPr id="80" name="Google Shape;80;p14"/>
          <p:cNvCxnSpPr>
            <a:stCxn id="81" idx="2"/>
            <a:endCxn id="82" idx="0"/>
          </p:cNvCxnSpPr>
          <p:nvPr/>
        </p:nvCxnSpPr>
        <p:spPr>
          <a:xfrm flipH="1" rot="-5400000">
            <a:off x="2052675" y="1444175"/>
            <a:ext cx="432600" cy="828000"/>
          </a:xfrm>
          <a:prstGeom prst="bentConnector3">
            <a:avLst>
              <a:gd fmla="val 50000" name="adj1"/>
            </a:avLst>
          </a:prstGeom>
          <a:noFill/>
          <a:ln cap="flat" cmpd="sng" w="9525">
            <a:solidFill>
              <a:srgbClr val="551561"/>
            </a:solidFill>
            <a:prstDash val="solid"/>
            <a:round/>
            <a:headEnd len="med" w="med" type="diamond"/>
            <a:tailEnd len="med" w="med" type="diamond"/>
          </a:ln>
        </p:spPr>
      </p:cxnSp>
      <p:cxnSp>
        <p:nvCxnSpPr>
          <p:cNvPr id="83" name="Google Shape;83;p14"/>
          <p:cNvCxnSpPr>
            <a:stCxn id="84" idx="2"/>
          </p:cNvCxnSpPr>
          <p:nvPr/>
        </p:nvCxnSpPr>
        <p:spPr>
          <a:xfrm flipH="1" rot="-5400000">
            <a:off x="439581" y="2848771"/>
            <a:ext cx="800700" cy="6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85" name="Google Shape;85;p14"/>
          <p:cNvCxnSpPr>
            <a:stCxn id="86" idx="0"/>
            <a:endCxn id="82" idx="2"/>
          </p:cNvCxnSpPr>
          <p:nvPr/>
        </p:nvCxnSpPr>
        <p:spPr>
          <a:xfrm rot="-5400000">
            <a:off x="2043825" y="2294024"/>
            <a:ext cx="524400" cy="754200"/>
          </a:xfrm>
          <a:prstGeom prst="bentConnector3">
            <a:avLst>
              <a:gd fmla="val 49995" name="adj1"/>
            </a:avLst>
          </a:prstGeom>
          <a:noFill/>
          <a:ln cap="flat" cmpd="sng" w="9525">
            <a:solidFill>
              <a:srgbClr val="701C7F"/>
            </a:solidFill>
            <a:prstDash val="solid"/>
            <a:round/>
            <a:headEnd len="med" w="med" type="diamond"/>
            <a:tailEnd len="med" w="med" type="diamond"/>
          </a:ln>
        </p:spPr>
      </p:cxnSp>
      <p:cxnSp>
        <p:nvCxnSpPr>
          <p:cNvPr id="87" name="Google Shape;87;p14"/>
          <p:cNvCxnSpPr>
            <a:stCxn id="84" idx="0"/>
            <a:endCxn id="81" idx="2"/>
          </p:cNvCxnSpPr>
          <p:nvPr/>
        </p:nvCxnSpPr>
        <p:spPr>
          <a:xfrm rot="-5400000">
            <a:off x="1147281" y="1334371"/>
            <a:ext cx="399900" cy="1015200"/>
          </a:xfrm>
          <a:prstGeom prst="bentConnector3">
            <a:avLst>
              <a:gd fmla="val 50018" name="adj1"/>
            </a:avLst>
          </a:prstGeom>
          <a:noFill/>
          <a:ln cap="flat" cmpd="sng" w="9525">
            <a:solidFill>
              <a:srgbClr val="551561"/>
            </a:solidFill>
            <a:prstDash val="solid"/>
            <a:round/>
            <a:headEnd len="med" w="med" type="diamond"/>
            <a:tailEnd len="med" w="med" type="diamond"/>
          </a:ln>
        </p:spPr>
      </p:cxnSp>
      <p:sp>
        <p:nvSpPr>
          <p:cNvPr id="81" name="Google Shape;81;p14"/>
          <p:cNvSpPr txBox="1"/>
          <p:nvPr/>
        </p:nvSpPr>
        <p:spPr>
          <a:xfrm>
            <a:off x="1062975" y="999875"/>
            <a:ext cx="1584000" cy="6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701C7F"/>
                </a:solidFill>
                <a:latin typeface="Comfortaa"/>
                <a:ea typeface="Comfortaa"/>
                <a:cs typeface="Comfortaa"/>
                <a:sym typeface="Comfortaa"/>
              </a:rPr>
              <a:t>Mechanica</a:t>
            </a:r>
            <a:r>
              <a:rPr b="1" lang="en" sz="1600">
                <a:solidFill>
                  <a:srgbClr val="701C7F"/>
                </a:solidFill>
                <a:latin typeface="Comfortaa"/>
                <a:ea typeface="Comfortaa"/>
                <a:cs typeface="Comfortaa"/>
                <a:sym typeface="Comfortaa"/>
              </a:rPr>
              <a:t>l </a:t>
            </a:r>
            <a:endParaRPr b="1" sz="1600">
              <a:solidFill>
                <a:srgbClr val="701C7F"/>
              </a:solidFill>
              <a:latin typeface="Comfortaa"/>
              <a:ea typeface="Comfortaa"/>
              <a:cs typeface="Comfortaa"/>
              <a:sym typeface="Comfortaa"/>
            </a:endParaRPr>
          </a:p>
        </p:txBody>
      </p:sp>
      <p:sp>
        <p:nvSpPr>
          <p:cNvPr id="84" name="Google Shape;84;p14"/>
          <p:cNvSpPr txBox="1"/>
          <p:nvPr/>
        </p:nvSpPr>
        <p:spPr>
          <a:xfrm>
            <a:off x="387681" y="2041921"/>
            <a:ext cx="9039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701C7F"/>
                </a:solidFill>
                <a:latin typeface="Comfortaa"/>
                <a:ea typeface="Comfortaa"/>
                <a:cs typeface="Comfortaa"/>
                <a:sym typeface="Comfortaa"/>
              </a:rPr>
              <a:t>Scissor jacks</a:t>
            </a:r>
            <a:r>
              <a:rPr lang="en" sz="1100">
                <a:solidFill>
                  <a:srgbClr val="701C7F"/>
                </a:solidFill>
                <a:latin typeface="Comfortaa"/>
                <a:ea typeface="Comfortaa"/>
                <a:cs typeface="Comfortaa"/>
                <a:sym typeface="Comfortaa"/>
              </a:rPr>
              <a:t> </a:t>
            </a:r>
            <a:endParaRPr sz="1100">
              <a:solidFill>
                <a:srgbClr val="701C7F"/>
              </a:solidFill>
              <a:latin typeface="Comfortaa"/>
              <a:ea typeface="Comfortaa"/>
              <a:cs typeface="Comfortaa"/>
              <a:sym typeface="Comfortaa"/>
            </a:endParaRPr>
          </a:p>
        </p:txBody>
      </p:sp>
      <p:sp>
        <p:nvSpPr>
          <p:cNvPr id="82" name="Google Shape;82;p14"/>
          <p:cNvSpPr txBox="1"/>
          <p:nvPr/>
        </p:nvSpPr>
        <p:spPr>
          <a:xfrm>
            <a:off x="1770425" y="2074475"/>
            <a:ext cx="1825200" cy="3345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1000"/>
              </a:spcBef>
              <a:spcAft>
                <a:spcPts val="0"/>
              </a:spcAft>
              <a:buClr>
                <a:schemeClr val="dk2"/>
              </a:buClr>
              <a:buSzPts val="1100"/>
              <a:buFont typeface="Arial"/>
              <a:buNone/>
            </a:pPr>
            <a:r>
              <a:rPr lang="en" sz="1150">
                <a:solidFill>
                  <a:srgbClr val="3B3835"/>
                </a:solidFill>
                <a:latin typeface="Comfortaa"/>
                <a:ea typeface="Comfortaa"/>
                <a:cs typeface="Comfortaa"/>
                <a:sym typeface="Comfortaa"/>
              </a:rPr>
              <a:t>Bottle (cylindrical) Jacks</a:t>
            </a:r>
            <a:endParaRPr sz="1000">
              <a:solidFill>
                <a:srgbClr val="701C7F"/>
              </a:solidFill>
              <a:latin typeface="Roboto"/>
              <a:ea typeface="Roboto"/>
              <a:cs typeface="Roboto"/>
              <a:sym typeface="Roboto"/>
            </a:endParaRPr>
          </a:p>
        </p:txBody>
      </p:sp>
      <p:sp>
        <p:nvSpPr>
          <p:cNvPr id="88" name="Google Shape;88;p14"/>
          <p:cNvSpPr txBox="1"/>
          <p:nvPr/>
        </p:nvSpPr>
        <p:spPr>
          <a:xfrm>
            <a:off x="3150020" y="2961750"/>
            <a:ext cx="903900" cy="4068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1000"/>
              </a:spcBef>
              <a:spcAft>
                <a:spcPts val="0"/>
              </a:spcAft>
              <a:buClr>
                <a:schemeClr val="dk2"/>
              </a:buClr>
              <a:buSzPts val="1100"/>
              <a:buFont typeface="Arial"/>
              <a:buNone/>
            </a:pPr>
            <a:r>
              <a:rPr b="1" lang="en" sz="950">
                <a:solidFill>
                  <a:srgbClr val="3B3835"/>
                </a:solidFill>
                <a:latin typeface="Comfortaa"/>
                <a:ea typeface="Comfortaa"/>
                <a:cs typeface="Comfortaa"/>
                <a:sym typeface="Comfortaa"/>
              </a:rPr>
              <a:t>Travelling Ball Wedge Screw Type</a:t>
            </a:r>
            <a:r>
              <a:rPr lang="en" sz="850">
                <a:solidFill>
                  <a:srgbClr val="3B3835"/>
                </a:solidFill>
                <a:latin typeface="Comfortaa"/>
                <a:ea typeface="Comfortaa"/>
                <a:cs typeface="Comfortaa"/>
                <a:sym typeface="Comfortaa"/>
              </a:rPr>
              <a:t> </a:t>
            </a:r>
            <a:endParaRPr sz="800">
              <a:solidFill>
                <a:srgbClr val="701C7F"/>
              </a:solidFill>
              <a:latin typeface="Roboto"/>
              <a:ea typeface="Roboto"/>
              <a:cs typeface="Roboto"/>
              <a:sym typeface="Roboto"/>
            </a:endParaRPr>
          </a:p>
        </p:txBody>
      </p:sp>
      <p:sp>
        <p:nvSpPr>
          <p:cNvPr id="86" name="Google Shape;86;p14"/>
          <p:cNvSpPr txBox="1"/>
          <p:nvPr/>
        </p:nvSpPr>
        <p:spPr>
          <a:xfrm>
            <a:off x="1410675" y="2933324"/>
            <a:ext cx="1036500" cy="642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1000"/>
              </a:spcBef>
              <a:spcAft>
                <a:spcPts val="0"/>
              </a:spcAft>
              <a:buClr>
                <a:schemeClr val="dk2"/>
              </a:buClr>
              <a:buSzPts val="1100"/>
              <a:buFont typeface="Arial"/>
              <a:buNone/>
            </a:pPr>
            <a:r>
              <a:rPr b="1" lang="en" sz="1200">
                <a:solidFill>
                  <a:srgbClr val="351C75"/>
                </a:solidFill>
                <a:latin typeface="Comfortaa"/>
                <a:ea typeface="Comfortaa"/>
                <a:cs typeface="Comfortaa"/>
                <a:sym typeface="Comfortaa"/>
              </a:rPr>
              <a:t>Travelling Ball Screw Type</a:t>
            </a:r>
            <a:endParaRPr b="1" sz="1100">
              <a:solidFill>
                <a:srgbClr val="351C75"/>
              </a:solidFill>
              <a:latin typeface="Roboto"/>
              <a:ea typeface="Roboto"/>
              <a:cs typeface="Roboto"/>
              <a:sym typeface="Roboto"/>
            </a:endParaRPr>
          </a:p>
        </p:txBody>
      </p:sp>
      <p:pic>
        <p:nvPicPr>
          <p:cNvPr id="89" name="Google Shape;89;p14"/>
          <p:cNvPicPr preferRelativeResize="0"/>
          <p:nvPr/>
        </p:nvPicPr>
        <p:blipFill>
          <a:blip r:embed="rId3">
            <a:alphaModFix/>
          </a:blip>
          <a:stretch>
            <a:fillRect/>
          </a:stretch>
        </p:blipFill>
        <p:spPr>
          <a:xfrm>
            <a:off x="342475" y="3297612"/>
            <a:ext cx="994886" cy="863015"/>
          </a:xfrm>
          <a:prstGeom prst="rect">
            <a:avLst/>
          </a:prstGeom>
          <a:noFill/>
          <a:ln>
            <a:noFill/>
          </a:ln>
        </p:spPr>
      </p:pic>
      <p:cxnSp>
        <p:nvCxnSpPr>
          <p:cNvPr id="90" name="Google Shape;90;p14"/>
          <p:cNvCxnSpPr>
            <a:stCxn id="82" idx="2"/>
          </p:cNvCxnSpPr>
          <p:nvPr/>
        </p:nvCxnSpPr>
        <p:spPr>
          <a:xfrm rot="5400000">
            <a:off x="2206325" y="2834375"/>
            <a:ext cx="902100" cy="51300"/>
          </a:xfrm>
          <a:prstGeom prst="bentConnector3">
            <a:avLst>
              <a:gd fmla="val 50000" name="adj1"/>
            </a:avLst>
          </a:prstGeom>
          <a:noFill/>
          <a:ln cap="flat" cmpd="sng" w="9525">
            <a:solidFill>
              <a:srgbClr val="701C7F"/>
            </a:solidFill>
            <a:prstDash val="solid"/>
            <a:round/>
            <a:headEnd len="med" w="med" type="diamond"/>
            <a:tailEnd len="med" w="med" type="diamond"/>
          </a:ln>
        </p:spPr>
      </p:cxnSp>
      <p:sp>
        <p:nvSpPr>
          <p:cNvPr id="91" name="Google Shape;91;p14"/>
          <p:cNvSpPr txBox="1"/>
          <p:nvPr/>
        </p:nvSpPr>
        <p:spPr>
          <a:xfrm>
            <a:off x="2179300" y="3457200"/>
            <a:ext cx="1132200" cy="4068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1000"/>
              </a:spcBef>
              <a:spcAft>
                <a:spcPts val="0"/>
              </a:spcAft>
              <a:buClr>
                <a:schemeClr val="dk2"/>
              </a:buClr>
              <a:buSzPts val="1100"/>
              <a:buFont typeface="Arial"/>
              <a:buNone/>
            </a:pPr>
            <a:r>
              <a:rPr b="1" lang="en" sz="1200">
                <a:solidFill>
                  <a:srgbClr val="3B3835"/>
                </a:solidFill>
                <a:latin typeface="Comfortaa"/>
                <a:ea typeface="Comfortaa"/>
                <a:cs typeface="Comfortaa"/>
                <a:sym typeface="Comfortaa"/>
              </a:rPr>
              <a:t>Travelling Ball Nut Type </a:t>
            </a:r>
            <a:endParaRPr b="1" sz="1200">
              <a:solidFill>
                <a:srgbClr val="701C7F"/>
              </a:solidFill>
              <a:latin typeface="Roboto"/>
              <a:ea typeface="Roboto"/>
              <a:cs typeface="Roboto"/>
              <a:sym typeface="Roboto"/>
            </a:endParaRPr>
          </a:p>
        </p:txBody>
      </p:sp>
      <p:pic>
        <p:nvPicPr>
          <p:cNvPr id="92" name="Google Shape;92;p14"/>
          <p:cNvPicPr preferRelativeResize="0"/>
          <p:nvPr/>
        </p:nvPicPr>
        <p:blipFill>
          <a:blip r:embed="rId4">
            <a:alphaModFix/>
          </a:blip>
          <a:stretch>
            <a:fillRect/>
          </a:stretch>
        </p:blipFill>
        <p:spPr>
          <a:xfrm>
            <a:off x="1484001" y="3697760"/>
            <a:ext cx="675753" cy="1114794"/>
          </a:xfrm>
          <a:prstGeom prst="rect">
            <a:avLst/>
          </a:prstGeom>
          <a:noFill/>
          <a:ln>
            <a:noFill/>
          </a:ln>
        </p:spPr>
      </p:pic>
      <p:pic>
        <p:nvPicPr>
          <p:cNvPr id="93" name="Google Shape;93;p14"/>
          <p:cNvPicPr preferRelativeResize="0"/>
          <p:nvPr/>
        </p:nvPicPr>
        <p:blipFill rotWithShape="1">
          <a:blip r:embed="rId5">
            <a:alphaModFix/>
          </a:blip>
          <a:srcRect b="0" l="0" r="0" t="1922"/>
          <a:stretch/>
        </p:blipFill>
        <p:spPr>
          <a:xfrm>
            <a:off x="2352253" y="4021841"/>
            <a:ext cx="675753" cy="1024209"/>
          </a:xfrm>
          <a:prstGeom prst="rect">
            <a:avLst/>
          </a:prstGeom>
          <a:noFill/>
          <a:ln>
            <a:noFill/>
          </a:ln>
        </p:spPr>
      </p:pic>
      <p:pic>
        <p:nvPicPr>
          <p:cNvPr id="94" name="Google Shape;94;p14"/>
          <p:cNvPicPr preferRelativeResize="0"/>
          <p:nvPr/>
        </p:nvPicPr>
        <p:blipFill>
          <a:blip r:embed="rId6">
            <a:alphaModFix/>
          </a:blip>
          <a:stretch>
            <a:fillRect/>
          </a:stretch>
        </p:blipFill>
        <p:spPr>
          <a:xfrm>
            <a:off x="3190859" y="3563336"/>
            <a:ext cx="750891" cy="1114799"/>
          </a:xfrm>
          <a:prstGeom prst="rect">
            <a:avLst/>
          </a:prstGeom>
          <a:noFill/>
          <a:ln>
            <a:noFill/>
          </a:ln>
        </p:spPr>
      </p:pic>
      <p:cxnSp>
        <p:nvCxnSpPr>
          <p:cNvPr id="95" name="Google Shape;95;p14"/>
          <p:cNvCxnSpPr>
            <a:stCxn id="82" idx="2"/>
          </p:cNvCxnSpPr>
          <p:nvPr/>
        </p:nvCxnSpPr>
        <p:spPr>
          <a:xfrm flipH="1" rot="-5400000">
            <a:off x="2886725" y="2205275"/>
            <a:ext cx="464100" cy="871500"/>
          </a:xfrm>
          <a:prstGeom prst="bentConnector2">
            <a:avLst/>
          </a:prstGeom>
          <a:noFill/>
          <a:ln cap="flat" cmpd="sng" w="9525">
            <a:solidFill>
              <a:srgbClr val="551561"/>
            </a:solidFill>
            <a:prstDash val="solid"/>
            <a:round/>
            <a:headEnd len="med" w="med" type="diamond"/>
            <a:tailEnd len="med" w="med" type="diamond"/>
          </a:ln>
        </p:spPr>
      </p:cxnSp>
      <p:cxnSp>
        <p:nvCxnSpPr>
          <p:cNvPr id="96" name="Google Shape;96;p14"/>
          <p:cNvCxnSpPr>
            <a:stCxn id="97" idx="2"/>
            <a:endCxn id="98" idx="0"/>
          </p:cNvCxnSpPr>
          <p:nvPr/>
        </p:nvCxnSpPr>
        <p:spPr>
          <a:xfrm flipH="1" rot="-5400000">
            <a:off x="7266725" y="2098800"/>
            <a:ext cx="711600" cy="915600"/>
          </a:xfrm>
          <a:prstGeom prst="bentConnector3">
            <a:avLst>
              <a:gd fmla="val 49998" name="adj1"/>
            </a:avLst>
          </a:prstGeom>
          <a:noFill/>
          <a:ln cap="flat" cmpd="sng" w="9525">
            <a:solidFill>
              <a:srgbClr val="701C7F"/>
            </a:solidFill>
            <a:prstDash val="solid"/>
            <a:round/>
            <a:headEnd len="med" w="med" type="diamond"/>
            <a:tailEnd len="med" w="med" type="diamond"/>
          </a:ln>
        </p:spPr>
      </p:cxnSp>
      <p:cxnSp>
        <p:nvCxnSpPr>
          <p:cNvPr id="99" name="Google Shape;99;p14"/>
          <p:cNvCxnSpPr>
            <a:stCxn id="100" idx="0"/>
            <a:endCxn id="97" idx="2"/>
          </p:cNvCxnSpPr>
          <p:nvPr/>
        </p:nvCxnSpPr>
        <p:spPr>
          <a:xfrm rot="-5400000">
            <a:off x="6421400" y="2169125"/>
            <a:ext cx="711600" cy="774900"/>
          </a:xfrm>
          <a:prstGeom prst="bentConnector3">
            <a:avLst>
              <a:gd fmla="val 49998" name="adj1"/>
            </a:avLst>
          </a:prstGeom>
          <a:noFill/>
          <a:ln cap="flat" cmpd="sng" w="9525">
            <a:solidFill>
              <a:srgbClr val="701C7F"/>
            </a:solidFill>
            <a:prstDash val="solid"/>
            <a:round/>
            <a:headEnd len="med" w="med" type="diamond"/>
            <a:tailEnd len="med" w="med" type="diamond"/>
          </a:ln>
        </p:spPr>
      </p:cxnSp>
      <p:sp>
        <p:nvSpPr>
          <p:cNvPr id="97" name="Google Shape;97;p14"/>
          <p:cNvSpPr txBox="1"/>
          <p:nvPr/>
        </p:nvSpPr>
        <p:spPr>
          <a:xfrm>
            <a:off x="6325475" y="1558800"/>
            <a:ext cx="1678500" cy="6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701C7F"/>
              </a:solidFill>
              <a:latin typeface="Roboto"/>
              <a:ea typeface="Roboto"/>
              <a:cs typeface="Roboto"/>
              <a:sym typeface="Roboto"/>
            </a:endParaRPr>
          </a:p>
          <a:p>
            <a:pPr indent="0" lvl="0" marL="0" rtl="0" algn="l">
              <a:spcBef>
                <a:spcPts val="0"/>
              </a:spcBef>
              <a:spcAft>
                <a:spcPts val="0"/>
              </a:spcAft>
              <a:buNone/>
            </a:pPr>
            <a:r>
              <a:rPr b="1" lang="en" sz="1200">
                <a:solidFill>
                  <a:srgbClr val="701C7F"/>
                </a:solidFill>
                <a:latin typeface="Comfortaa"/>
                <a:ea typeface="Comfortaa"/>
                <a:cs typeface="Comfortaa"/>
                <a:sym typeface="Comfortaa"/>
              </a:rPr>
              <a:t> </a:t>
            </a:r>
            <a:r>
              <a:rPr b="1" lang="en" sz="1300">
                <a:solidFill>
                  <a:srgbClr val="701C7F"/>
                </a:solidFill>
                <a:latin typeface="Comfortaa"/>
                <a:ea typeface="Comfortaa"/>
                <a:cs typeface="Comfortaa"/>
                <a:sym typeface="Comfortaa"/>
              </a:rPr>
              <a:t> </a:t>
            </a:r>
            <a:r>
              <a:rPr b="1" lang="en">
                <a:solidFill>
                  <a:srgbClr val="701C7F"/>
                </a:solidFill>
                <a:latin typeface="Comfortaa"/>
                <a:ea typeface="Comfortaa"/>
                <a:cs typeface="Comfortaa"/>
                <a:sym typeface="Comfortaa"/>
              </a:rPr>
              <a:t>   </a:t>
            </a:r>
            <a:r>
              <a:rPr b="1" lang="en" sz="1600">
                <a:solidFill>
                  <a:srgbClr val="701C7F"/>
                </a:solidFill>
                <a:latin typeface="Comfortaa"/>
                <a:ea typeface="Comfortaa"/>
                <a:cs typeface="Comfortaa"/>
                <a:sym typeface="Comfortaa"/>
              </a:rPr>
              <a:t> </a:t>
            </a:r>
            <a:r>
              <a:rPr b="1" lang="en" sz="1600">
                <a:latin typeface="Comfortaa"/>
                <a:ea typeface="Comfortaa"/>
                <a:cs typeface="Comfortaa"/>
                <a:sym typeface="Comfortaa"/>
              </a:rPr>
              <a:t> </a:t>
            </a:r>
            <a:r>
              <a:rPr b="1" lang="en" sz="1600">
                <a:solidFill>
                  <a:srgbClr val="FFFFFF"/>
                </a:solidFill>
                <a:latin typeface="Comfortaa"/>
                <a:ea typeface="Comfortaa"/>
                <a:cs typeface="Comfortaa"/>
                <a:sym typeface="Comfortaa"/>
              </a:rPr>
              <a:t>Hydraulic</a:t>
            </a:r>
            <a:endParaRPr b="1" sz="1600">
              <a:solidFill>
                <a:srgbClr val="FFFFFF"/>
              </a:solidFill>
              <a:latin typeface="Comfortaa"/>
              <a:ea typeface="Comfortaa"/>
              <a:cs typeface="Comfortaa"/>
              <a:sym typeface="Comfortaa"/>
            </a:endParaRPr>
          </a:p>
        </p:txBody>
      </p:sp>
      <p:sp>
        <p:nvSpPr>
          <p:cNvPr id="98" name="Google Shape;98;p14"/>
          <p:cNvSpPr txBox="1"/>
          <p:nvPr/>
        </p:nvSpPr>
        <p:spPr>
          <a:xfrm>
            <a:off x="7311200" y="2912370"/>
            <a:ext cx="1538100" cy="3345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1000"/>
              </a:spcBef>
              <a:spcAft>
                <a:spcPts val="0"/>
              </a:spcAft>
              <a:buClr>
                <a:schemeClr val="dk2"/>
              </a:buClr>
              <a:buSzPts val="1100"/>
              <a:buFont typeface="Arial"/>
              <a:buNone/>
            </a:pPr>
            <a:r>
              <a:rPr b="1" lang="en" sz="1200">
                <a:solidFill>
                  <a:schemeClr val="dk2"/>
                </a:solidFill>
                <a:latin typeface="Comfortaa"/>
                <a:ea typeface="Comfortaa"/>
                <a:cs typeface="Comfortaa"/>
                <a:sym typeface="Comfortaa"/>
              </a:rPr>
              <a:t> </a:t>
            </a:r>
            <a:r>
              <a:rPr b="1" lang="en" sz="1300">
                <a:solidFill>
                  <a:schemeClr val="dk2"/>
                </a:solidFill>
                <a:latin typeface="Comfortaa"/>
                <a:ea typeface="Comfortaa"/>
                <a:cs typeface="Comfortaa"/>
                <a:sym typeface="Comfortaa"/>
              </a:rPr>
              <a:t>      </a:t>
            </a:r>
            <a:r>
              <a:rPr b="1" lang="en" sz="1300">
                <a:solidFill>
                  <a:srgbClr val="FFFFFF"/>
                </a:solidFill>
                <a:latin typeface="Comfortaa"/>
                <a:ea typeface="Comfortaa"/>
                <a:cs typeface="Comfortaa"/>
                <a:sym typeface="Comfortaa"/>
              </a:rPr>
              <a:t>floor jack</a:t>
            </a:r>
            <a:endParaRPr sz="1100">
              <a:solidFill>
                <a:srgbClr val="FFFFFF"/>
              </a:solidFill>
              <a:latin typeface="Roboto"/>
              <a:ea typeface="Roboto"/>
              <a:cs typeface="Roboto"/>
              <a:sym typeface="Roboto"/>
            </a:endParaRPr>
          </a:p>
        </p:txBody>
      </p:sp>
      <p:sp>
        <p:nvSpPr>
          <p:cNvPr id="100" name="Google Shape;100;p14"/>
          <p:cNvSpPr txBox="1"/>
          <p:nvPr/>
        </p:nvSpPr>
        <p:spPr>
          <a:xfrm>
            <a:off x="5620700" y="2912375"/>
            <a:ext cx="1538100" cy="3345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1000"/>
              </a:spcBef>
              <a:spcAft>
                <a:spcPts val="0"/>
              </a:spcAft>
              <a:buClr>
                <a:schemeClr val="dk2"/>
              </a:buClr>
              <a:buSzPts val="1100"/>
              <a:buFont typeface="Arial"/>
              <a:buNone/>
            </a:pPr>
            <a:r>
              <a:rPr b="1" lang="en" sz="1200">
                <a:solidFill>
                  <a:schemeClr val="dk2"/>
                </a:solidFill>
                <a:latin typeface="Comfortaa"/>
                <a:ea typeface="Comfortaa"/>
                <a:cs typeface="Comfortaa"/>
                <a:sym typeface="Comfortaa"/>
              </a:rPr>
              <a:t>      </a:t>
            </a:r>
            <a:r>
              <a:rPr b="1" lang="en" sz="1300">
                <a:solidFill>
                  <a:srgbClr val="FFFFFF"/>
                </a:solidFill>
                <a:latin typeface="Comfortaa"/>
                <a:ea typeface="Comfortaa"/>
                <a:cs typeface="Comfortaa"/>
                <a:sym typeface="Comfortaa"/>
              </a:rPr>
              <a:t>bottle jack</a:t>
            </a:r>
            <a:endParaRPr sz="1100">
              <a:solidFill>
                <a:srgbClr val="FFFFFF"/>
              </a:solidFill>
              <a:latin typeface="Roboto"/>
              <a:ea typeface="Roboto"/>
              <a:cs typeface="Roboto"/>
              <a:sym typeface="Roboto"/>
            </a:endParaRPr>
          </a:p>
        </p:txBody>
      </p:sp>
      <p:pic>
        <p:nvPicPr>
          <p:cNvPr id="101" name="Google Shape;101;p14"/>
          <p:cNvPicPr preferRelativeResize="0"/>
          <p:nvPr/>
        </p:nvPicPr>
        <p:blipFill>
          <a:blip r:embed="rId7">
            <a:alphaModFix/>
          </a:blip>
          <a:stretch>
            <a:fillRect/>
          </a:stretch>
        </p:blipFill>
        <p:spPr>
          <a:xfrm>
            <a:off x="5795280" y="3282750"/>
            <a:ext cx="1132329" cy="1190250"/>
          </a:xfrm>
          <a:prstGeom prst="rect">
            <a:avLst/>
          </a:prstGeom>
          <a:noFill/>
          <a:ln>
            <a:noFill/>
          </a:ln>
        </p:spPr>
      </p:pic>
      <p:pic>
        <p:nvPicPr>
          <p:cNvPr id="102" name="Google Shape;102;p14"/>
          <p:cNvPicPr preferRelativeResize="0"/>
          <p:nvPr/>
        </p:nvPicPr>
        <p:blipFill>
          <a:blip r:embed="rId8">
            <a:alphaModFix/>
          </a:blip>
          <a:stretch>
            <a:fillRect/>
          </a:stretch>
        </p:blipFill>
        <p:spPr>
          <a:xfrm>
            <a:off x="7594700" y="3246875"/>
            <a:ext cx="1036387" cy="1262000"/>
          </a:xfrm>
          <a:prstGeom prst="rect">
            <a:avLst/>
          </a:prstGeom>
          <a:noFill/>
          <a:ln>
            <a:noFill/>
          </a:ln>
        </p:spPr>
      </p:pic>
      <p:sp>
        <p:nvSpPr>
          <p:cNvPr id="103" name="Google Shape;103;p14"/>
          <p:cNvSpPr txBox="1"/>
          <p:nvPr/>
        </p:nvSpPr>
        <p:spPr>
          <a:xfrm>
            <a:off x="3595750" y="1440050"/>
            <a:ext cx="1329900" cy="6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701C7F"/>
                </a:solidFill>
                <a:latin typeface="Comfortaa"/>
                <a:ea typeface="Comfortaa"/>
                <a:cs typeface="Comfortaa"/>
                <a:sym typeface="Comfortaa"/>
              </a:rPr>
              <a:t>Types</a:t>
            </a:r>
            <a:endParaRPr b="1" sz="1600">
              <a:solidFill>
                <a:srgbClr val="701C7F"/>
              </a:solidFill>
              <a:latin typeface="Comfortaa"/>
              <a:ea typeface="Comfortaa"/>
              <a:cs typeface="Comfortaa"/>
              <a:sym typeface="Comfortaa"/>
            </a:endParaRPr>
          </a:p>
        </p:txBody>
      </p:sp>
      <p:sp>
        <p:nvSpPr>
          <p:cNvPr id="104" name="Google Shape;104;p14"/>
          <p:cNvSpPr txBox="1"/>
          <p:nvPr/>
        </p:nvSpPr>
        <p:spPr>
          <a:xfrm>
            <a:off x="4827900" y="177950"/>
            <a:ext cx="4316100" cy="12621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None/>
            </a:pPr>
            <a:r>
              <a:rPr lang="en">
                <a:solidFill>
                  <a:srgbClr val="FFFFFF"/>
                </a:solidFill>
                <a:latin typeface="Comfortaa"/>
                <a:ea typeface="Comfortaa"/>
                <a:cs typeface="Comfortaa"/>
                <a:sym typeface="Comfortaa"/>
              </a:rPr>
              <a:t>A screw jack is an example of a power screw in which a small force applied in a horizontal plane is used to raise or lower a large load.</a:t>
            </a:r>
            <a:endParaRPr sz="1800">
              <a:solidFill>
                <a:srgbClr val="FFFFFF"/>
              </a:solidFill>
            </a:endParaRPr>
          </a:p>
        </p:txBody>
      </p:sp>
      <p:pic>
        <p:nvPicPr>
          <p:cNvPr id="105" name="Google Shape;105;p14"/>
          <p:cNvPicPr preferRelativeResize="0"/>
          <p:nvPr/>
        </p:nvPicPr>
        <p:blipFill>
          <a:blip r:embed="rId9">
            <a:alphaModFix/>
          </a:blip>
          <a:stretch>
            <a:fillRect/>
          </a:stretch>
        </p:blipFill>
        <p:spPr>
          <a:xfrm>
            <a:off x="4004050" y="2259688"/>
            <a:ext cx="1678500" cy="1938911"/>
          </a:xfrm>
          <a:prstGeom prst="rect">
            <a:avLst/>
          </a:prstGeom>
          <a:noFill/>
          <a:ln cap="flat" cmpd="sng" w="9525">
            <a:solidFill>
              <a:schemeClr val="dk2"/>
            </a:solidFill>
            <a:prstDash val="dash"/>
            <a:round/>
            <a:headEnd len="sm" w="sm" type="none"/>
            <a:tailEnd len="sm" w="sm" type="none"/>
          </a:ln>
        </p:spPr>
      </p:pic>
      <p:pic>
        <p:nvPicPr>
          <p:cNvPr descr="Piece of duct tape sticking a note to the slide" id="106" name="Google Shape;106;p14"/>
          <p:cNvPicPr preferRelativeResize="0"/>
          <p:nvPr/>
        </p:nvPicPr>
        <p:blipFill rotWithShape="1">
          <a:blip r:embed="rId10">
            <a:alphaModFix/>
          </a:blip>
          <a:srcRect b="10011" l="9244" r="2118" t="5926"/>
          <a:stretch/>
        </p:blipFill>
        <p:spPr>
          <a:xfrm rot="154827">
            <a:off x="4497359" y="2362430"/>
            <a:ext cx="597425" cy="212219"/>
          </a:xfrm>
          <a:prstGeom prst="rect">
            <a:avLst/>
          </a:prstGeom>
          <a:noFill/>
          <a:ln>
            <a:noFill/>
          </a:ln>
        </p:spPr>
      </p:pic>
      <p:pic>
        <p:nvPicPr>
          <p:cNvPr id="107" name="Google Shape;107;p14"/>
          <p:cNvPicPr preferRelativeResize="0"/>
          <p:nvPr/>
        </p:nvPicPr>
        <p:blipFill>
          <a:blip r:embed="rId11">
            <a:alphaModFix/>
          </a:blip>
          <a:stretch>
            <a:fillRect/>
          </a:stretch>
        </p:blipFill>
        <p:spPr>
          <a:xfrm>
            <a:off x="4219402" y="3034225"/>
            <a:ext cx="1153298" cy="334500"/>
          </a:xfrm>
          <a:prstGeom prst="rect">
            <a:avLst/>
          </a:prstGeom>
          <a:noFill/>
          <a:ln>
            <a:noFill/>
          </a:ln>
        </p:spPr>
      </p:pic>
      <p:pic>
        <p:nvPicPr>
          <p:cNvPr id="108" name="Google Shape;108;p14"/>
          <p:cNvPicPr preferRelativeResize="0"/>
          <p:nvPr/>
        </p:nvPicPr>
        <p:blipFill>
          <a:blip r:embed="rId12">
            <a:alphaModFix/>
          </a:blip>
          <a:stretch>
            <a:fillRect/>
          </a:stretch>
        </p:blipFill>
        <p:spPr>
          <a:xfrm>
            <a:off x="4207712" y="3497062"/>
            <a:ext cx="1176703" cy="464100"/>
          </a:xfrm>
          <a:prstGeom prst="rect">
            <a:avLst/>
          </a:prstGeom>
          <a:noFill/>
          <a:ln>
            <a:noFill/>
          </a:ln>
        </p:spPr>
      </p:pic>
      <p:pic>
        <p:nvPicPr>
          <p:cNvPr id="109" name="Google Shape;109;p14"/>
          <p:cNvPicPr preferRelativeResize="0"/>
          <p:nvPr/>
        </p:nvPicPr>
        <p:blipFill>
          <a:blip r:embed="rId13">
            <a:alphaModFix/>
          </a:blip>
          <a:stretch>
            <a:fillRect/>
          </a:stretch>
        </p:blipFill>
        <p:spPr>
          <a:xfrm>
            <a:off x="4271162" y="2673184"/>
            <a:ext cx="1132325" cy="2327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5"/>
          <p:cNvSpPr txBox="1"/>
          <p:nvPr>
            <p:ph type="title"/>
          </p:nvPr>
        </p:nvSpPr>
        <p:spPr>
          <a:xfrm>
            <a:off x="265500" y="389125"/>
            <a:ext cx="4045200" cy="69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latin typeface="Comfortaa"/>
                <a:ea typeface="Comfortaa"/>
                <a:cs typeface="Comfortaa"/>
                <a:sym typeface="Comfortaa"/>
              </a:rPr>
              <a:t>Disadvantages </a:t>
            </a:r>
            <a:endParaRPr sz="2000">
              <a:latin typeface="Comfortaa"/>
              <a:ea typeface="Comfortaa"/>
              <a:cs typeface="Comfortaa"/>
              <a:sym typeface="Comfortaa"/>
            </a:endParaRPr>
          </a:p>
        </p:txBody>
      </p:sp>
      <p:sp>
        <p:nvSpPr>
          <p:cNvPr id="115" name="Google Shape;115;p15"/>
          <p:cNvSpPr txBox="1"/>
          <p:nvPr>
            <p:ph idx="1" type="subTitle"/>
          </p:nvPr>
        </p:nvSpPr>
        <p:spPr>
          <a:xfrm>
            <a:off x="265500" y="1379625"/>
            <a:ext cx="4045200" cy="2271000"/>
          </a:xfrm>
          <a:prstGeom prst="rect">
            <a:avLst/>
          </a:prstGeom>
        </p:spPr>
        <p:txBody>
          <a:bodyPr anchorCtr="0" anchor="t" bIns="91425" lIns="91425" spcFirstLastPara="1" rIns="91425" wrap="square" tIns="91425">
            <a:noAutofit/>
          </a:bodyPr>
          <a:lstStyle/>
          <a:p>
            <a:pPr indent="-298450" lvl="0" marL="457200" marR="0" rtl="0" algn="l">
              <a:lnSpc>
                <a:spcPct val="130000"/>
              </a:lnSpc>
              <a:spcBef>
                <a:spcPts val="1000"/>
              </a:spcBef>
              <a:spcAft>
                <a:spcPts val="0"/>
              </a:spcAft>
              <a:buSzPts val="1100"/>
              <a:buFont typeface="Comfortaa"/>
              <a:buChar char="●"/>
            </a:pPr>
            <a:r>
              <a:rPr lang="en" sz="1100">
                <a:latin typeface="Comfortaa"/>
                <a:ea typeface="Comfortaa"/>
                <a:cs typeface="Comfortaa"/>
                <a:sym typeface="Comfortaa"/>
              </a:rPr>
              <a:t>Chances of dropping of the load </a:t>
            </a:r>
            <a:endParaRPr sz="1100">
              <a:latin typeface="Comfortaa"/>
              <a:ea typeface="Comfortaa"/>
              <a:cs typeface="Comfortaa"/>
              <a:sym typeface="Comfortaa"/>
            </a:endParaRPr>
          </a:p>
          <a:p>
            <a:pPr indent="-298450" lvl="0" marL="457200" marR="0" rtl="0" algn="l">
              <a:lnSpc>
                <a:spcPct val="130000"/>
              </a:lnSpc>
              <a:spcBef>
                <a:spcPts val="0"/>
              </a:spcBef>
              <a:spcAft>
                <a:spcPts val="0"/>
              </a:spcAft>
              <a:buSzPts val="1100"/>
              <a:buFont typeface="Comfortaa"/>
              <a:buChar char="●"/>
            </a:pPr>
            <a:r>
              <a:rPr lang="en" sz="1100">
                <a:latin typeface="Comfortaa"/>
                <a:ea typeface="Comfortaa"/>
                <a:cs typeface="Comfortaa"/>
                <a:sym typeface="Comfortaa"/>
              </a:rPr>
              <a:t>Tipping or slipping of the load.</a:t>
            </a:r>
            <a:endParaRPr sz="1100">
              <a:latin typeface="Comfortaa"/>
              <a:ea typeface="Comfortaa"/>
              <a:cs typeface="Comfortaa"/>
              <a:sym typeface="Comfortaa"/>
            </a:endParaRPr>
          </a:p>
          <a:p>
            <a:pPr indent="-298450" lvl="0" marL="457200" marR="0" rtl="0" algn="l">
              <a:lnSpc>
                <a:spcPct val="130000"/>
              </a:lnSpc>
              <a:spcBef>
                <a:spcPts val="0"/>
              </a:spcBef>
              <a:spcAft>
                <a:spcPts val="0"/>
              </a:spcAft>
              <a:buSzPts val="1100"/>
              <a:buFont typeface="Comfortaa"/>
              <a:buChar char="●"/>
            </a:pPr>
            <a:r>
              <a:rPr lang="en" sz="1100">
                <a:latin typeface="Comfortaa"/>
                <a:ea typeface="Comfortaa"/>
                <a:cs typeface="Comfortaa"/>
                <a:sym typeface="Comfortaa"/>
              </a:rPr>
              <a:t>Cowering position is needed to operate the design , this results in inefficiency at the workplace due to ergonomically imbalance positions which leads to </a:t>
            </a:r>
            <a:endParaRPr sz="1100">
              <a:latin typeface="Comfortaa"/>
              <a:ea typeface="Comfortaa"/>
              <a:cs typeface="Comfortaa"/>
              <a:sym typeface="Comfortaa"/>
            </a:endParaRPr>
          </a:p>
          <a:p>
            <a:pPr indent="-298450" lvl="1" marL="1371600" marR="0" rtl="0" algn="l">
              <a:lnSpc>
                <a:spcPct val="130000"/>
              </a:lnSpc>
              <a:spcBef>
                <a:spcPts val="0"/>
              </a:spcBef>
              <a:spcAft>
                <a:spcPts val="0"/>
              </a:spcAft>
              <a:buSzPts val="1100"/>
              <a:buFont typeface="Comfortaa"/>
              <a:buChar char="○"/>
            </a:pPr>
            <a:r>
              <a:rPr lang="en" sz="1100">
                <a:latin typeface="Comfortaa"/>
                <a:ea typeface="Comfortaa"/>
                <a:cs typeface="Comfortaa"/>
                <a:sym typeface="Comfortaa"/>
              </a:rPr>
              <a:t>Backache</a:t>
            </a:r>
            <a:endParaRPr sz="1100">
              <a:latin typeface="Comfortaa"/>
              <a:ea typeface="Comfortaa"/>
              <a:cs typeface="Comfortaa"/>
              <a:sym typeface="Comfortaa"/>
            </a:endParaRPr>
          </a:p>
          <a:p>
            <a:pPr indent="-298450" lvl="1" marL="1371600" marR="0" rtl="0" algn="l">
              <a:lnSpc>
                <a:spcPct val="130000"/>
              </a:lnSpc>
              <a:spcBef>
                <a:spcPts val="0"/>
              </a:spcBef>
              <a:spcAft>
                <a:spcPts val="0"/>
              </a:spcAft>
              <a:buSzPts val="1100"/>
              <a:buFont typeface="Comfortaa"/>
              <a:buChar char="○"/>
            </a:pPr>
            <a:r>
              <a:rPr lang="en" sz="1100">
                <a:latin typeface="Comfortaa"/>
                <a:ea typeface="Comfortaa"/>
                <a:cs typeface="Comfortaa"/>
                <a:sym typeface="Comfortaa"/>
              </a:rPr>
              <a:t>Poor body structure in the long term</a:t>
            </a:r>
            <a:endParaRPr sz="1100">
              <a:latin typeface="Comfortaa"/>
              <a:ea typeface="Comfortaa"/>
              <a:cs typeface="Comfortaa"/>
              <a:sym typeface="Comfortaa"/>
            </a:endParaRPr>
          </a:p>
          <a:p>
            <a:pPr indent="0" lvl="0" marL="0" marR="0" rtl="0" algn="l">
              <a:lnSpc>
                <a:spcPct val="130000"/>
              </a:lnSpc>
              <a:spcBef>
                <a:spcPts val="1000"/>
              </a:spcBef>
              <a:spcAft>
                <a:spcPts val="0"/>
              </a:spcAft>
              <a:buNone/>
            </a:pPr>
            <a:r>
              <a:rPr lang="en" sz="1100">
                <a:latin typeface="Comfortaa"/>
                <a:ea typeface="Comfortaa"/>
                <a:cs typeface="Comfortaa"/>
                <a:sym typeface="Comfortaa"/>
              </a:rPr>
              <a:t> </a:t>
            </a:r>
            <a:endParaRPr sz="1100">
              <a:latin typeface="Comfortaa"/>
              <a:ea typeface="Comfortaa"/>
              <a:cs typeface="Comfortaa"/>
              <a:sym typeface="Comfortaa"/>
            </a:endParaRPr>
          </a:p>
        </p:txBody>
      </p:sp>
      <p:sp>
        <p:nvSpPr>
          <p:cNvPr id="116" name="Google Shape;116;p15"/>
          <p:cNvSpPr txBox="1"/>
          <p:nvPr>
            <p:ph idx="2" type="body"/>
          </p:nvPr>
        </p:nvSpPr>
        <p:spPr>
          <a:xfrm>
            <a:off x="4925350" y="1768750"/>
            <a:ext cx="3837000" cy="1966800"/>
          </a:xfrm>
          <a:prstGeom prst="rect">
            <a:avLst/>
          </a:prstGeom>
        </p:spPr>
        <p:txBody>
          <a:bodyPr anchorCtr="0" anchor="ctr" bIns="91425" lIns="91425" spcFirstLastPara="1" rIns="91425" wrap="square" tIns="91425">
            <a:noAutofit/>
          </a:bodyPr>
          <a:lstStyle/>
          <a:p>
            <a:pPr indent="-298450" lvl="0" marL="457200" marR="0" rtl="0" algn="l">
              <a:lnSpc>
                <a:spcPct val="130000"/>
              </a:lnSpc>
              <a:spcBef>
                <a:spcPts val="1000"/>
              </a:spcBef>
              <a:spcAft>
                <a:spcPts val="0"/>
              </a:spcAft>
              <a:buClr>
                <a:srgbClr val="FFFFFF"/>
              </a:buClr>
              <a:buSzPts val="1100"/>
              <a:buFont typeface="Comfortaa"/>
              <a:buChar char="●"/>
            </a:pPr>
            <a:r>
              <a:rPr lang="en" sz="1100">
                <a:solidFill>
                  <a:srgbClr val="FFFFFF"/>
                </a:solidFill>
                <a:latin typeface="Comfortaa"/>
                <a:ea typeface="Comfortaa"/>
                <a:cs typeface="Comfortaa"/>
                <a:sym typeface="Comfortaa"/>
              </a:rPr>
              <a:t>Maintain low surface speed:</a:t>
            </a:r>
            <a:endParaRPr sz="1100">
              <a:solidFill>
                <a:srgbClr val="FFFFFF"/>
              </a:solidFill>
              <a:latin typeface="Comfortaa"/>
              <a:ea typeface="Comfortaa"/>
              <a:cs typeface="Comfortaa"/>
              <a:sym typeface="Comfortaa"/>
            </a:endParaRPr>
          </a:p>
          <a:p>
            <a:pPr indent="-298450" lvl="0" marL="457200" marR="0" rtl="0" algn="l">
              <a:lnSpc>
                <a:spcPct val="130000"/>
              </a:lnSpc>
              <a:spcBef>
                <a:spcPts val="1000"/>
              </a:spcBef>
              <a:spcAft>
                <a:spcPts val="0"/>
              </a:spcAft>
              <a:buClr>
                <a:srgbClr val="FFFFFF"/>
              </a:buClr>
              <a:buSzPts val="1100"/>
              <a:buFont typeface="Comfortaa"/>
              <a:buChar char="●"/>
            </a:pPr>
            <a:r>
              <a:rPr lang="en" sz="1100">
                <a:solidFill>
                  <a:srgbClr val="FFFFFF"/>
                </a:solidFill>
                <a:latin typeface="Comfortaa"/>
                <a:ea typeface="Comfortaa"/>
                <a:cs typeface="Comfortaa"/>
                <a:sym typeface="Comfortaa"/>
              </a:rPr>
              <a:t>Keep the mating surfaces well lubricated</a:t>
            </a:r>
            <a:endParaRPr sz="1100">
              <a:solidFill>
                <a:srgbClr val="FFFFFF"/>
              </a:solidFill>
              <a:latin typeface="Comfortaa"/>
              <a:ea typeface="Comfortaa"/>
              <a:cs typeface="Comfortaa"/>
              <a:sym typeface="Comfortaa"/>
            </a:endParaRPr>
          </a:p>
          <a:p>
            <a:pPr indent="-298450" lvl="0" marL="457200" marR="0" rtl="0" algn="l">
              <a:lnSpc>
                <a:spcPct val="130000"/>
              </a:lnSpc>
              <a:spcBef>
                <a:spcPts val="1000"/>
              </a:spcBef>
              <a:spcAft>
                <a:spcPts val="0"/>
              </a:spcAft>
              <a:buClr>
                <a:srgbClr val="FFFFFF"/>
              </a:buClr>
              <a:buSzPts val="1100"/>
              <a:buFont typeface="Comfortaa"/>
              <a:buChar char="●"/>
            </a:pPr>
            <a:r>
              <a:rPr lang="en" sz="1100">
                <a:solidFill>
                  <a:srgbClr val="FFFFFF"/>
                </a:solidFill>
                <a:latin typeface="Comfortaa"/>
                <a:ea typeface="Comfortaa"/>
                <a:cs typeface="Comfortaa"/>
                <a:sym typeface="Comfortaa"/>
              </a:rPr>
              <a:t> Keep the mating surfaces clean: </a:t>
            </a:r>
            <a:endParaRPr sz="1100">
              <a:solidFill>
                <a:srgbClr val="FFFFFF"/>
              </a:solidFill>
              <a:latin typeface="Comfortaa"/>
              <a:ea typeface="Comfortaa"/>
              <a:cs typeface="Comfortaa"/>
              <a:sym typeface="Comfortaa"/>
            </a:endParaRPr>
          </a:p>
          <a:p>
            <a:pPr indent="-298450" lvl="0" marL="457200" marR="0" rtl="0" algn="l">
              <a:lnSpc>
                <a:spcPct val="130000"/>
              </a:lnSpc>
              <a:spcBef>
                <a:spcPts val="1000"/>
              </a:spcBef>
              <a:spcAft>
                <a:spcPts val="0"/>
              </a:spcAft>
              <a:buClr>
                <a:srgbClr val="FFFFFF"/>
              </a:buClr>
              <a:buSzPts val="1100"/>
              <a:buFont typeface="Comfortaa"/>
              <a:buChar char="●"/>
            </a:pPr>
            <a:r>
              <a:rPr lang="en" sz="1100">
                <a:solidFill>
                  <a:srgbClr val="FFFFFF"/>
                </a:solidFill>
                <a:latin typeface="Comfortaa"/>
                <a:ea typeface="Comfortaa"/>
                <a:cs typeface="Comfortaa"/>
                <a:sym typeface="Comfortaa"/>
              </a:rPr>
              <a:t>Keep heat away: </a:t>
            </a:r>
            <a:endParaRPr sz="1100">
              <a:solidFill>
                <a:srgbClr val="FFFFFF"/>
              </a:solidFill>
              <a:latin typeface="Comfortaa"/>
              <a:ea typeface="Comfortaa"/>
              <a:cs typeface="Comfortaa"/>
              <a:sym typeface="Comfortaa"/>
            </a:endParaRPr>
          </a:p>
          <a:p>
            <a:pPr indent="-298450" lvl="0" marL="457200" marR="0" rtl="0" algn="l">
              <a:lnSpc>
                <a:spcPct val="130000"/>
              </a:lnSpc>
              <a:spcBef>
                <a:spcPts val="0"/>
              </a:spcBef>
              <a:spcAft>
                <a:spcPts val="0"/>
              </a:spcAft>
              <a:buClr>
                <a:srgbClr val="FFFFFF"/>
              </a:buClr>
              <a:buSzPts val="1100"/>
              <a:buFont typeface="Comfortaa"/>
              <a:buChar char="●"/>
            </a:pPr>
            <a:r>
              <a:rPr lang="en" sz="1100">
                <a:solidFill>
                  <a:srgbClr val="FFFFFF"/>
                </a:solidFill>
                <a:latin typeface="Comfortaa"/>
                <a:ea typeface="Comfortaa"/>
                <a:cs typeface="Comfortaa"/>
                <a:sym typeface="Comfortaa"/>
              </a:rPr>
              <a:t>Maintain low surface contact pressure:</a:t>
            </a:r>
            <a:endParaRPr sz="1100">
              <a:solidFill>
                <a:srgbClr val="FFFFFF"/>
              </a:solidFill>
              <a:latin typeface="Comfortaa"/>
              <a:ea typeface="Comfortaa"/>
              <a:cs typeface="Comfortaa"/>
              <a:sym typeface="Comfortaa"/>
            </a:endParaRPr>
          </a:p>
          <a:p>
            <a:pPr indent="-298450" lvl="1" marL="914400" marR="0" rtl="0" algn="l">
              <a:lnSpc>
                <a:spcPct val="130000"/>
              </a:lnSpc>
              <a:spcBef>
                <a:spcPts val="1000"/>
              </a:spcBef>
              <a:spcAft>
                <a:spcPts val="0"/>
              </a:spcAft>
              <a:buClr>
                <a:srgbClr val="FFFFFF"/>
              </a:buClr>
              <a:buSzPts val="1100"/>
              <a:buFont typeface="Comfortaa"/>
              <a:buChar char="○"/>
            </a:pPr>
            <a:r>
              <a:rPr lang="en" sz="1100">
                <a:solidFill>
                  <a:srgbClr val="FFFFFF"/>
                </a:solidFill>
                <a:latin typeface="Comfortaa"/>
                <a:ea typeface="Comfortaa"/>
                <a:cs typeface="Comfortaa"/>
                <a:sym typeface="Comfortaa"/>
              </a:rPr>
              <a:t> higher unit pressure and   surface speed  results in rapid  wear </a:t>
            </a:r>
            <a:endParaRPr sz="1100">
              <a:solidFill>
                <a:srgbClr val="FFFFFF"/>
              </a:solidFill>
              <a:latin typeface="Comfortaa"/>
              <a:ea typeface="Comfortaa"/>
              <a:cs typeface="Comfortaa"/>
              <a:sym typeface="Comfortaa"/>
            </a:endParaRPr>
          </a:p>
          <a:p>
            <a:pPr indent="0" lvl="0" marL="914400" marR="0" rtl="0" algn="l">
              <a:lnSpc>
                <a:spcPct val="130000"/>
              </a:lnSpc>
              <a:spcBef>
                <a:spcPts val="1000"/>
              </a:spcBef>
              <a:spcAft>
                <a:spcPts val="0"/>
              </a:spcAft>
              <a:buNone/>
            </a:pPr>
            <a:r>
              <a:t/>
            </a:r>
            <a:endParaRPr sz="1000">
              <a:solidFill>
                <a:srgbClr val="FFFFFF"/>
              </a:solidFill>
              <a:latin typeface="Comfortaa"/>
              <a:ea typeface="Comfortaa"/>
              <a:cs typeface="Comfortaa"/>
              <a:sym typeface="Comfortaa"/>
            </a:endParaRPr>
          </a:p>
        </p:txBody>
      </p:sp>
      <p:sp>
        <p:nvSpPr>
          <p:cNvPr id="117" name="Google Shape;117;p15"/>
          <p:cNvSpPr txBox="1"/>
          <p:nvPr>
            <p:ph idx="2" type="body"/>
          </p:nvPr>
        </p:nvSpPr>
        <p:spPr>
          <a:xfrm>
            <a:off x="4830125" y="389125"/>
            <a:ext cx="3837000" cy="898500"/>
          </a:xfrm>
          <a:prstGeom prst="rect">
            <a:avLst/>
          </a:prstGeom>
        </p:spPr>
        <p:txBody>
          <a:bodyPr anchorCtr="0" anchor="ctr" bIns="91425" lIns="91425" spcFirstLastPara="1" rIns="91425" wrap="square" tIns="91425">
            <a:noAutofit/>
          </a:bodyPr>
          <a:lstStyle/>
          <a:p>
            <a:pPr indent="0" lvl="0" marL="0" marR="0" rtl="0" algn="l">
              <a:lnSpc>
                <a:spcPct val="130000"/>
              </a:lnSpc>
              <a:spcBef>
                <a:spcPts val="1000"/>
              </a:spcBef>
              <a:spcAft>
                <a:spcPts val="0"/>
              </a:spcAft>
              <a:buClr>
                <a:schemeClr val="dk2"/>
              </a:buClr>
              <a:buSzPts val="1100"/>
              <a:buFont typeface="Arial"/>
              <a:buNone/>
            </a:pPr>
            <a:r>
              <a:rPr b="1" lang="en" sz="2000">
                <a:solidFill>
                  <a:srgbClr val="FFFFFF"/>
                </a:solidFill>
                <a:latin typeface="Comfortaa"/>
                <a:ea typeface="Comfortaa"/>
                <a:cs typeface="Comfortaa"/>
                <a:sym typeface="Comfortaa"/>
              </a:rPr>
              <a:t>Operational Constraints </a:t>
            </a:r>
            <a:endParaRPr sz="2000">
              <a:solidFill>
                <a:srgbClr val="FFFFFF"/>
              </a:solidFill>
            </a:endParaRPr>
          </a:p>
        </p:txBody>
      </p:sp>
      <p:pic>
        <p:nvPicPr>
          <p:cNvPr id="118" name="Google Shape;118;p15"/>
          <p:cNvPicPr preferRelativeResize="0"/>
          <p:nvPr/>
        </p:nvPicPr>
        <p:blipFill>
          <a:blip r:embed="rId3">
            <a:alphaModFix/>
          </a:blip>
          <a:stretch>
            <a:fillRect/>
          </a:stretch>
        </p:blipFill>
        <p:spPr>
          <a:xfrm>
            <a:off x="265500" y="3508248"/>
            <a:ext cx="2738000" cy="152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274325" y="413000"/>
            <a:ext cx="4423500" cy="13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9900"/>
                </a:solidFill>
                <a:latin typeface="Comfortaa"/>
                <a:ea typeface="Comfortaa"/>
                <a:cs typeface="Comfortaa"/>
                <a:sym typeface="Comfortaa"/>
              </a:rPr>
              <a:t>Modified Screw Jack for Lifting:  </a:t>
            </a:r>
            <a:r>
              <a:rPr lang="en" sz="2400">
                <a:solidFill>
                  <a:schemeClr val="accent5"/>
                </a:solidFill>
                <a:latin typeface="Comfortaa"/>
                <a:ea typeface="Comfortaa"/>
                <a:cs typeface="Comfortaa"/>
                <a:sym typeface="Comfortaa"/>
              </a:rPr>
              <a:t>Research paper 1</a:t>
            </a:r>
            <a:endParaRPr sz="2400">
              <a:solidFill>
                <a:schemeClr val="accent5"/>
              </a:solidFill>
              <a:latin typeface="Comfortaa"/>
              <a:ea typeface="Comfortaa"/>
              <a:cs typeface="Comfortaa"/>
              <a:sym typeface="Comfortaa"/>
            </a:endParaRPr>
          </a:p>
          <a:p>
            <a:pPr indent="0" lvl="0" marL="0" rtl="0" algn="l">
              <a:spcBef>
                <a:spcPts val="0"/>
              </a:spcBef>
              <a:spcAft>
                <a:spcPts val="0"/>
              </a:spcAft>
              <a:buNone/>
            </a:pPr>
            <a:r>
              <a:t/>
            </a:r>
            <a:endParaRPr sz="2400">
              <a:solidFill>
                <a:srgbClr val="FF9900"/>
              </a:solidFill>
              <a:latin typeface="Comfortaa"/>
              <a:ea typeface="Comfortaa"/>
              <a:cs typeface="Comfortaa"/>
              <a:sym typeface="Comfortaa"/>
            </a:endParaRPr>
          </a:p>
        </p:txBody>
      </p:sp>
      <p:grpSp>
        <p:nvGrpSpPr>
          <p:cNvPr id="124" name="Google Shape;124;p16"/>
          <p:cNvGrpSpPr/>
          <p:nvPr/>
        </p:nvGrpSpPr>
        <p:grpSpPr>
          <a:xfrm>
            <a:off x="82163" y="2606429"/>
            <a:ext cx="2212050" cy="2537076"/>
            <a:chOff x="6803275" y="395363"/>
            <a:chExt cx="2212050" cy="2537076"/>
          </a:xfrm>
        </p:grpSpPr>
        <p:pic>
          <p:nvPicPr>
            <p:cNvPr id="125" name="Google Shape;125;p1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26" name="Google Shape;126;p1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27" name="Google Shape;127;p1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100">
                  <a:solidFill>
                    <a:schemeClr val="dk2"/>
                  </a:solidFill>
                  <a:latin typeface="Comfortaa"/>
                  <a:ea typeface="Comfortaa"/>
                  <a:cs typeface="Comfortaa"/>
                  <a:sym typeface="Comfortaa"/>
                </a:rPr>
                <a:t>The research paper suggests this Quick-return crank mechanism showing crank disc pinion positions along its path profile and relative to crank beam positions and piston rod attachment point path profile.</a:t>
              </a:r>
              <a:endParaRPr b="1" sz="1100">
                <a:solidFill>
                  <a:schemeClr val="dk2"/>
                </a:solidFill>
                <a:latin typeface="Comfortaa"/>
                <a:ea typeface="Comfortaa"/>
                <a:cs typeface="Comfortaa"/>
                <a:sym typeface="Comfortaa"/>
              </a:endParaRPr>
            </a:p>
            <a:p>
              <a:pPr indent="0" lvl="0" marL="0" rtl="0" algn="l">
                <a:spcBef>
                  <a:spcPts val="800"/>
                </a:spcBef>
                <a:spcAft>
                  <a:spcPts val="800"/>
                </a:spcAft>
                <a:buClr>
                  <a:schemeClr val="dk2"/>
                </a:buClr>
                <a:buSzPts val="1100"/>
                <a:buFont typeface="Arial"/>
                <a:buNone/>
              </a:pPr>
              <a:r>
                <a:t/>
              </a:r>
              <a:endParaRPr b="1" sz="1100">
                <a:solidFill>
                  <a:schemeClr val="dk2"/>
                </a:solidFill>
                <a:latin typeface="Raleway"/>
                <a:ea typeface="Raleway"/>
                <a:cs typeface="Raleway"/>
                <a:sym typeface="Raleway"/>
              </a:endParaRPr>
            </a:p>
          </p:txBody>
        </p:sp>
      </p:grpSp>
      <p:pic>
        <p:nvPicPr>
          <p:cNvPr id="128" name="Google Shape;128;p16"/>
          <p:cNvPicPr preferRelativeResize="0"/>
          <p:nvPr/>
        </p:nvPicPr>
        <p:blipFill>
          <a:blip r:embed="rId5">
            <a:alphaModFix/>
          </a:blip>
          <a:stretch>
            <a:fillRect/>
          </a:stretch>
        </p:blipFill>
        <p:spPr>
          <a:xfrm>
            <a:off x="5039946" y="0"/>
            <a:ext cx="4104051" cy="1932775"/>
          </a:xfrm>
          <a:prstGeom prst="rect">
            <a:avLst/>
          </a:prstGeom>
          <a:noFill/>
          <a:ln>
            <a:noFill/>
          </a:ln>
        </p:spPr>
      </p:pic>
      <p:pic>
        <p:nvPicPr>
          <p:cNvPr id="129" name="Google Shape;129;p16"/>
          <p:cNvPicPr preferRelativeResize="0"/>
          <p:nvPr/>
        </p:nvPicPr>
        <p:blipFill>
          <a:blip r:embed="rId6">
            <a:alphaModFix/>
          </a:blip>
          <a:stretch>
            <a:fillRect/>
          </a:stretch>
        </p:blipFill>
        <p:spPr>
          <a:xfrm>
            <a:off x="5039950" y="3492701"/>
            <a:ext cx="4104050" cy="1648949"/>
          </a:xfrm>
          <a:prstGeom prst="rect">
            <a:avLst/>
          </a:prstGeom>
          <a:noFill/>
          <a:ln>
            <a:noFill/>
          </a:ln>
        </p:spPr>
      </p:pic>
      <p:sp>
        <p:nvSpPr>
          <p:cNvPr id="130" name="Google Shape;130;p16"/>
          <p:cNvSpPr txBox="1"/>
          <p:nvPr/>
        </p:nvSpPr>
        <p:spPr>
          <a:xfrm>
            <a:off x="2294225" y="1528650"/>
            <a:ext cx="2451300" cy="22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Comfortaa"/>
                <a:ea typeface="Comfortaa"/>
                <a:cs typeface="Comfortaa"/>
                <a:sym typeface="Comfortaa"/>
              </a:rPr>
              <a:t>The modified screw jack here exploits the use of quick return crank mechanism in the process of bevel gear movement as it seems to be more efficient than the conventional type screw jacks whilst the user has ease in operating it.</a:t>
            </a:r>
            <a:endParaRPr sz="12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Clr>
                <a:schemeClr val="dk2"/>
              </a:buClr>
              <a:buSzPts val="1100"/>
              <a:buFont typeface="Arial"/>
              <a:buNone/>
            </a:pPr>
            <a:r>
              <a:t/>
            </a:r>
            <a:endParaRPr sz="1200">
              <a:solidFill>
                <a:schemeClr val="lt1"/>
              </a:solidFill>
              <a:latin typeface="PT Serif"/>
              <a:ea typeface="PT Serif"/>
              <a:cs typeface="PT Serif"/>
              <a:sym typeface="PT Serif"/>
            </a:endParaRPr>
          </a:p>
        </p:txBody>
      </p:sp>
      <p:sp>
        <p:nvSpPr>
          <p:cNvPr id="131" name="Google Shape;131;p16"/>
          <p:cNvSpPr txBox="1"/>
          <p:nvPr/>
        </p:nvSpPr>
        <p:spPr>
          <a:xfrm>
            <a:off x="5039950" y="2010000"/>
            <a:ext cx="3742800" cy="12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200">
                <a:solidFill>
                  <a:srgbClr val="FFFFFF"/>
                </a:solidFill>
                <a:latin typeface="Comfortaa"/>
                <a:ea typeface="Comfortaa"/>
                <a:cs typeface="Comfortaa"/>
                <a:sym typeface="Comfortaa"/>
              </a:rPr>
              <a:t>During usage, the screw jack is assembled for operation extended properly. The</a:t>
            </a:r>
            <a:endParaRPr sz="1200">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Clr>
                <a:schemeClr val="dk2"/>
              </a:buClr>
              <a:buSzPts val="1100"/>
              <a:buFont typeface="Arial"/>
              <a:buNone/>
            </a:pPr>
            <a:r>
              <a:rPr lang="en" sz="1200">
                <a:solidFill>
                  <a:srgbClr val="FFFFFF"/>
                </a:solidFill>
                <a:latin typeface="Comfortaa"/>
                <a:ea typeface="Comfortaa"/>
                <a:cs typeface="Comfortaa"/>
                <a:sym typeface="Comfortaa"/>
              </a:rPr>
              <a:t>jack is then placed perfectly under the vehicle loading platform serving as a base for support.</a:t>
            </a:r>
            <a:endParaRPr>
              <a:solidFill>
                <a:srgbClr val="FFFFFF"/>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7"/>
          <p:cNvSpPr txBox="1"/>
          <p:nvPr>
            <p:ph type="title"/>
          </p:nvPr>
        </p:nvSpPr>
        <p:spPr>
          <a:xfrm>
            <a:off x="120600" y="725075"/>
            <a:ext cx="3057600" cy="11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5"/>
                </a:solidFill>
                <a:latin typeface="Comfortaa"/>
                <a:ea typeface="Comfortaa"/>
                <a:cs typeface="Comfortaa"/>
                <a:sym typeface="Comfortaa"/>
              </a:rPr>
              <a:t>Design Analysis:</a:t>
            </a:r>
            <a:endParaRPr sz="2400">
              <a:solidFill>
                <a:schemeClr val="accent5"/>
              </a:solidFill>
              <a:latin typeface="Comfortaa"/>
              <a:ea typeface="Comfortaa"/>
              <a:cs typeface="Comfortaa"/>
              <a:sym typeface="Comfortaa"/>
            </a:endParaRPr>
          </a:p>
          <a:p>
            <a:pPr indent="0" lvl="0" marL="0" rtl="0" algn="l">
              <a:spcBef>
                <a:spcPts val="1000"/>
              </a:spcBef>
              <a:spcAft>
                <a:spcPts val="1000"/>
              </a:spcAft>
              <a:buNone/>
            </a:pPr>
            <a:r>
              <a:t/>
            </a:r>
            <a:endParaRPr b="0" sz="2400"/>
          </a:p>
        </p:txBody>
      </p:sp>
      <p:grpSp>
        <p:nvGrpSpPr>
          <p:cNvPr id="137" name="Google Shape;137;p17"/>
          <p:cNvGrpSpPr/>
          <p:nvPr/>
        </p:nvGrpSpPr>
        <p:grpSpPr>
          <a:xfrm>
            <a:off x="5992572" y="2373075"/>
            <a:ext cx="2869692" cy="2537076"/>
            <a:chOff x="6803275" y="395363"/>
            <a:chExt cx="2212050" cy="2537076"/>
          </a:xfrm>
        </p:grpSpPr>
        <p:pic>
          <p:nvPicPr>
            <p:cNvPr id="138" name="Google Shape;138;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39" name="Google Shape;139;p17"/>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40" name="Google Shape;140;p1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Advantages</a:t>
              </a:r>
              <a:endParaRPr b="1">
                <a:solidFill>
                  <a:schemeClr val="dk1"/>
                </a:solidFill>
                <a:latin typeface="Raleway"/>
                <a:ea typeface="Raleway"/>
                <a:cs typeface="Raleway"/>
                <a:sym typeface="Raleway"/>
              </a:endParaRPr>
            </a:p>
            <a:p>
              <a:pPr indent="-304800" lvl="0" marL="457200" rtl="0" algn="l">
                <a:spcBef>
                  <a:spcPts val="800"/>
                </a:spcBef>
                <a:spcAft>
                  <a:spcPts val="0"/>
                </a:spcAft>
                <a:buClr>
                  <a:schemeClr val="dk2"/>
                </a:buClr>
                <a:buSzPts val="1200"/>
                <a:buFont typeface="Raleway"/>
                <a:buChar char="●"/>
              </a:pPr>
              <a:r>
                <a:rPr b="1" lang="en" sz="1200">
                  <a:solidFill>
                    <a:schemeClr val="dk2"/>
                  </a:solidFill>
                  <a:latin typeface="Raleway"/>
                  <a:ea typeface="Raleway"/>
                  <a:cs typeface="Raleway"/>
                  <a:sym typeface="Raleway"/>
                </a:rPr>
                <a:t>The proposed mechanism is capable of increasing capacity</a:t>
              </a:r>
              <a:endParaRPr b="1" sz="1200">
                <a:solidFill>
                  <a:schemeClr val="dk2"/>
                </a:solidFill>
                <a:latin typeface="Raleway"/>
                <a:ea typeface="Raleway"/>
                <a:cs typeface="Raleway"/>
                <a:sym typeface="Raleway"/>
              </a:endParaRPr>
            </a:p>
            <a:p>
              <a:pPr indent="-304800" lvl="0" marL="457200" rtl="0" algn="l">
                <a:spcBef>
                  <a:spcPts val="0"/>
                </a:spcBef>
                <a:spcAft>
                  <a:spcPts val="0"/>
                </a:spcAft>
                <a:buClr>
                  <a:schemeClr val="dk2"/>
                </a:buClr>
                <a:buSzPts val="1200"/>
                <a:buFont typeface="Raleway"/>
                <a:buChar char="●"/>
              </a:pPr>
              <a:r>
                <a:rPr b="1" lang="en" sz="1200">
                  <a:solidFill>
                    <a:schemeClr val="dk2"/>
                  </a:solidFill>
                  <a:latin typeface="Raleway"/>
                  <a:ea typeface="Raleway"/>
                  <a:cs typeface="Raleway"/>
                  <a:sym typeface="Raleway"/>
                </a:rPr>
                <a:t>Reducing input effort</a:t>
              </a:r>
              <a:endParaRPr b="1" sz="1200">
                <a:solidFill>
                  <a:schemeClr val="dk2"/>
                </a:solidFill>
                <a:latin typeface="Raleway"/>
                <a:ea typeface="Raleway"/>
                <a:cs typeface="Raleway"/>
                <a:sym typeface="Raleway"/>
              </a:endParaRPr>
            </a:p>
            <a:p>
              <a:pPr indent="-304800" lvl="0" marL="457200" rtl="0" algn="l">
                <a:spcBef>
                  <a:spcPts val="0"/>
                </a:spcBef>
                <a:spcAft>
                  <a:spcPts val="0"/>
                </a:spcAft>
                <a:buClr>
                  <a:schemeClr val="dk2"/>
                </a:buClr>
                <a:buSzPts val="1200"/>
                <a:buFont typeface="Raleway"/>
                <a:buChar char="●"/>
              </a:pPr>
              <a:r>
                <a:rPr b="1" lang="en" sz="1200">
                  <a:solidFill>
                    <a:schemeClr val="dk2"/>
                  </a:solidFill>
                  <a:latin typeface="Raleway"/>
                  <a:ea typeface="Raleway"/>
                  <a:cs typeface="Raleway"/>
                  <a:sym typeface="Raleway"/>
                </a:rPr>
                <a:t>The time required to lift  using the modified method is lesser</a:t>
              </a:r>
              <a:endParaRPr b="1" sz="1200">
                <a:solidFill>
                  <a:schemeClr val="dk2"/>
                </a:solidFill>
                <a:latin typeface="Raleway"/>
                <a:ea typeface="Raleway"/>
                <a:cs typeface="Raleway"/>
                <a:sym typeface="Raleway"/>
              </a:endParaRPr>
            </a:p>
            <a:p>
              <a:pPr indent="-304800" lvl="0" marL="457200" rtl="0" algn="l">
                <a:spcBef>
                  <a:spcPts val="0"/>
                </a:spcBef>
                <a:spcAft>
                  <a:spcPts val="0"/>
                </a:spcAft>
                <a:buClr>
                  <a:schemeClr val="dk2"/>
                </a:buClr>
                <a:buSzPts val="1200"/>
                <a:buFont typeface="Raleway"/>
                <a:buChar char="●"/>
              </a:pPr>
              <a:r>
                <a:rPr b="1" lang="en" sz="1200">
                  <a:solidFill>
                    <a:schemeClr val="dk2"/>
                  </a:solidFill>
                  <a:latin typeface="Raleway"/>
                  <a:ea typeface="Raleway"/>
                  <a:cs typeface="Raleway"/>
                  <a:sym typeface="Raleway"/>
                </a:rPr>
                <a:t>Ease of use for the user</a:t>
              </a:r>
              <a:endParaRPr b="1" sz="1200">
                <a:solidFill>
                  <a:schemeClr val="dk2"/>
                </a:solidFill>
                <a:latin typeface="Raleway"/>
                <a:ea typeface="Raleway"/>
                <a:cs typeface="Raleway"/>
                <a:sym typeface="Raleway"/>
              </a:endParaRPr>
            </a:p>
          </p:txBody>
        </p:sp>
      </p:grpSp>
      <p:pic>
        <p:nvPicPr>
          <p:cNvPr id="141" name="Google Shape;141;p17"/>
          <p:cNvPicPr preferRelativeResize="0"/>
          <p:nvPr/>
        </p:nvPicPr>
        <p:blipFill>
          <a:blip r:embed="rId5">
            <a:alphaModFix/>
          </a:blip>
          <a:stretch>
            <a:fillRect/>
          </a:stretch>
        </p:blipFill>
        <p:spPr>
          <a:xfrm>
            <a:off x="5898650" y="155650"/>
            <a:ext cx="3057525" cy="1619250"/>
          </a:xfrm>
          <a:prstGeom prst="rect">
            <a:avLst/>
          </a:prstGeom>
          <a:noFill/>
          <a:ln>
            <a:noFill/>
          </a:ln>
        </p:spPr>
      </p:pic>
      <p:pic>
        <p:nvPicPr>
          <p:cNvPr id="142" name="Google Shape;142;p17"/>
          <p:cNvPicPr preferRelativeResize="0"/>
          <p:nvPr/>
        </p:nvPicPr>
        <p:blipFill>
          <a:blip r:embed="rId6">
            <a:alphaModFix/>
          </a:blip>
          <a:stretch>
            <a:fillRect/>
          </a:stretch>
        </p:blipFill>
        <p:spPr>
          <a:xfrm>
            <a:off x="318875" y="2571750"/>
            <a:ext cx="2809875" cy="2400300"/>
          </a:xfrm>
          <a:prstGeom prst="rect">
            <a:avLst/>
          </a:prstGeom>
          <a:noFill/>
          <a:ln>
            <a:noFill/>
          </a:ln>
        </p:spPr>
      </p:pic>
      <p:sp>
        <p:nvSpPr>
          <p:cNvPr id="143" name="Google Shape;143;p17"/>
          <p:cNvSpPr txBox="1"/>
          <p:nvPr/>
        </p:nvSpPr>
        <p:spPr>
          <a:xfrm>
            <a:off x="3514950" y="2281825"/>
            <a:ext cx="2114100" cy="24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Comfortaa"/>
                <a:ea typeface="Comfortaa"/>
                <a:cs typeface="Comfortaa"/>
                <a:sym typeface="Comfortaa"/>
              </a:rPr>
              <a:t>Parts Use</a:t>
            </a:r>
            <a:r>
              <a:rPr b="1" lang="en" sz="2400">
                <a:solidFill>
                  <a:schemeClr val="lt1"/>
                </a:solidFill>
                <a:latin typeface="Comfortaa"/>
                <a:ea typeface="Comfortaa"/>
                <a:cs typeface="Comfortaa"/>
                <a:sym typeface="Comfortaa"/>
              </a:rPr>
              <a:t>d</a:t>
            </a:r>
            <a:endParaRPr b="1" sz="2400">
              <a:solidFill>
                <a:schemeClr val="lt1"/>
              </a:solidFill>
              <a:latin typeface="Comfortaa"/>
              <a:ea typeface="Comfortaa"/>
              <a:cs typeface="Comfortaa"/>
              <a:sym typeface="Comfortaa"/>
            </a:endParaRPr>
          </a:p>
          <a:p>
            <a:pPr indent="-304800" lvl="0" marL="457200" rtl="0" algn="l">
              <a:spcBef>
                <a:spcPts val="1000"/>
              </a:spcBef>
              <a:spcAft>
                <a:spcPts val="0"/>
              </a:spcAft>
              <a:buClr>
                <a:schemeClr val="lt1"/>
              </a:buClr>
              <a:buSzPts val="1200"/>
              <a:buFont typeface="Comfortaa"/>
              <a:buChar char="●"/>
            </a:pPr>
            <a:r>
              <a:rPr b="1" lang="en" sz="1200">
                <a:solidFill>
                  <a:schemeClr val="lt1"/>
                </a:solidFill>
                <a:latin typeface="Comfortaa"/>
                <a:ea typeface="Comfortaa"/>
                <a:cs typeface="Comfortaa"/>
                <a:sym typeface="Comfortaa"/>
              </a:rPr>
              <a:t>Power screw</a:t>
            </a:r>
            <a:endParaRPr b="1" sz="1200">
              <a:solidFill>
                <a:schemeClr val="lt1"/>
              </a:solidFill>
              <a:latin typeface="Comfortaa"/>
              <a:ea typeface="Comfortaa"/>
              <a:cs typeface="Comfortaa"/>
              <a:sym typeface="Comfortaa"/>
            </a:endParaRPr>
          </a:p>
          <a:p>
            <a:pPr indent="-304800" lvl="0" marL="457200" rtl="0" algn="l">
              <a:spcBef>
                <a:spcPts val="0"/>
              </a:spcBef>
              <a:spcAft>
                <a:spcPts val="0"/>
              </a:spcAft>
              <a:buClr>
                <a:schemeClr val="lt1"/>
              </a:buClr>
              <a:buSzPts val="1200"/>
              <a:buFont typeface="Comfortaa"/>
              <a:buChar char="●"/>
            </a:pPr>
            <a:r>
              <a:rPr b="1" lang="en" sz="1200">
                <a:solidFill>
                  <a:schemeClr val="lt1"/>
                </a:solidFill>
                <a:latin typeface="Comfortaa"/>
                <a:ea typeface="Comfortaa"/>
                <a:cs typeface="Comfortaa"/>
                <a:sym typeface="Comfortaa"/>
              </a:rPr>
              <a:t>Bevel gear</a:t>
            </a:r>
            <a:endParaRPr b="1" sz="1200">
              <a:solidFill>
                <a:schemeClr val="lt1"/>
              </a:solidFill>
              <a:latin typeface="Comfortaa"/>
              <a:ea typeface="Comfortaa"/>
              <a:cs typeface="Comfortaa"/>
              <a:sym typeface="Comfortaa"/>
            </a:endParaRPr>
          </a:p>
          <a:p>
            <a:pPr indent="-304800" lvl="0" marL="457200" rtl="0" algn="l">
              <a:spcBef>
                <a:spcPts val="0"/>
              </a:spcBef>
              <a:spcAft>
                <a:spcPts val="0"/>
              </a:spcAft>
              <a:buClr>
                <a:schemeClr val="lt1"/>
              </a:buClr>
              <a:buSzPts val="1200"/>
              <a:buFont typeface="Comfortaa"/>
              <a:buChar char="●"/>
            </a:pPr>
            <a:r>
              <a:rPr b="1" lang="en" sz="1200">
                <a:solidFill>
                  <a:schemeClr val="lt1"/>
                </a:solidFill>
                <a:latin typeface="Comfortaa"/>
                <a:ea typeface="Comfortaa"/>
                <a:cs typeface="Comfortaa"/>
                <a:sym typeface="Comfortaa"/>
              </a:rPr>
              <a:t>Crank Handle</a:t>
            </a:r>
            <a:endParaRPr b="1" sz="1200">
              <a:solidFill>
                <a:schemeClr val="lt1"/>
              </a:solidFill>
              <a:latin typeface="Comfortaa"/>
              <a:ea typeface="Comfortaa"/>
              <a:cs typeface="Comfortaa"/>
              <a:sym typeface="Comfortaa"/>
            </a:endParaRPr>
          </a:p>
          <a:p>
            <a:pPr indent="-304800" lvl="0" marL="457200" rtl="0" algn="l">
              <a:spcBef>
                <a:spcPts val="0"/>
              </a:spcBef>
              <a:spcAft>
                <a:spcPts val="0"/>
              </a:spcAft>
              <a:buClr>
                <a:schemeClr val="lt1"/>
              </a:buClr>
              <a:buSzPts val="1200"/>
              <a:buFont typeface="Comfortaa"/>
              <a:buChar char="●"/>
            </a:pPr>
            <a:r>
              <a:rPr b="1" lang="en" sz="1200">
                <a:solidFill>
                  <a:schemeClr val="lt1"/>
                </a:solidFill>
                <a:latin typeface="Comfortaa"/>
                <a:ea typeface="Comfortaa"/>
                <a:cs typeface="Comfortaa"/>
                <a:sym typeface="Comfortaa"/>
              </a:rPr>
              <a:t>Bearings</a:t>
            </a:r>
            <a:endParaRPr b="1" sz="1200">
              <a:solidFill>
                <a:schemeClr val="lt1"/>
              </a:solidFill>
              <a:latin typeface="Comfortaa"/>
              <a:ea typeface="Comfortaa"/>
              <a:cs typeface="Comfortaa"/>
              <a:sym typeface="Comfortaa"/>
            </a:endParaRPr>
          </a:p>
          <a:p>
            <a:pPr indent="-304800" lvl="0" marL="457200" rtl="0" algn="l">
              <a:spcBef>
                <a:spcPts val="0"/>
              </a:spcBef>
              <a:spcAft>
                <a:spcPts val="0"/>
              </a:spcAft>
              <a:buClr>
                <a:schemeClr val="lt1"/>
              </a:buClr>
              <a:buSzPts val="1200"/>
              <a:buFont typeface="Comfortaa"/>
              <a:buChar char="●"/>
            </a:pPr>
            <a:r>
              <a:rPr b="1" lang="en" sz="1200">
                <a:solidFill>
                  <a:schemeClr val="lt1"/>
                </a:solidFill>
                <a:latin typeface="Comfortaa"/>
                <a:ea typeface="Comfortaa"/>
                <a:cs typeface="Comfortaa"/>
                <a:sym typeface="Comfortaa"/>
              </a:rPr>
              <a:t>Jack frame</a:t>
            </a:r>
            <a:endParaRPr b="1" sz="1200">
              <a:solidFill>
                <a:schemeClr val="lt1"/>
              </a:solidFill>
              <a:latin typeface="Comfortaa"/>
              <a:ea typeface="Comfortaa"/>
              <a:cs typeface="Comfortaa"/>
              <a:sym typeface="Comfortaa"/>
            </a:endParaRPr>
          </a:p>
          <a:p>
            <a:pPr indent="-304800" lvl="0" marL="457200" rtl="0" algn="l">
              <a:spcBef>
                <a:spcPts val="0"/>
              </a:spcBef>
              <a:spcAft>
                <a:spcPts val="0"/>
              </a:spcAft>
              <a:buClr>
                <a:schemeClr val="lt1"/>
              </a:buClr>
              <a:buSzPts val="1200"/>
              <a:buFont typeface="Comfortaa"/>
              <a:buChar char="●"/>
            </a:pPr>
            <a:r>
              <a:rPr b="1" lang="en" sz="1200">
                <a:solidFill>
                  <a:schemeClr val="lt1"/>
                </a:solidFill>
                <a:latin typeface="Comfortaa"/>
                <a:ea typeface="Comfortaa"/>
                <a:cs typeface="Comfortaa"/>
                <a:sym typeface="Comfortaa"/>
              </a:rPr>
              <a:t>Stand</a:t>
            </a:r>
            <a:endParaRPr b="1" sz="1200">
              <a:solidFill>
                <a:schemeClr val="lt1"/>
              </a:solidFill>
              <a:latin typeface="Comfortaa"/>
              <a:ea typeface="Comfortaa"/>
              <a:cs typeface="Comfortaa"/>
              <a:sym typeface="Comfortaa"/>
            </a:endParaRPr>
          </a:p>
          <a:p>
            <a:pPr indent="-304800" lvl="0" marL="457200" rtl="0" algn="l">
              <a:spcBef>
                <a:spcPts val="0"/>
              </a:spcBef>
              <a:spcAft>
                <a:spcPts val="0"/>
              </a:spcAft>
              <a:buClr>
                <a:schemeClr val="lt1"/>
              </a:buClr>
              <a:buSzPts val="1200"/>
              <a:buFont typeface="Comfortaa"/>
              <a:buChar char="●"/>
            </a:pPr>
            <a:r>
              <a:rPr b="1" lang="en" sz="1200">
                <a:solidFill>
                  <a:schemeClr val="lt1"/>
                </a:solidFill>
                <a:latin typeface="Comfortaa"/>
                <a:ea typeface="Comfortaa"/>
                <a:cs typeface="Comfortaa"/>
                <a:sym typeface="Comfortaa"/>
              </a:rPr>
              <a:t>Bracket</a:t>
            </a:r>
            <a:endParaRPr b="1" sz="1200">
              <a:solidFill>
                <a:schemeClr val="lt1"/>
              </a:solidFill>
              <a:latin typeface="Comfortaa"/>
              <a:ea typeface="Comfortaa"/>
              <a:cs typeface="Comfortaa"/>
              <a:sym typeface="Comfortaa"/>
            </a:endParaRPr>
          </a:p>
          <a:p>
            <a:pPr indent="-304800" lvl="0" marL="457200" rtl="0" algn="l">
              <a:spcBef>
                <a:spcPts val="0"/>
              </a:spcBef>
              <a:spcAft>
                <a:spcPts val="0"/>
              </a:spcAft>
              <a:buClr>
                <a:schemeClr val="lt1"/>
              </a:buClr>
              <a:buSzPts val="1200"/>
              <a:buFont typeface="Comfortaa"/>
              <a:buChar char="●"/>
            </a:pPr>
            <a:r>
              <a:rPr b="1" lang="en" sz="1200">
                <a:solidFill>
                  <a:schemeClr val="lt1"/>
                </a:solidFill>
                <a:latin typeface="Comfortaa"/>
                <a:ea typeface="Comfortaa"/>
                <a:cs typeface="Comfortaa"/>
                <a:sym typeface="Comfortaa"/>
              </a:rPr>
              <a:t>Bolt and Nut</a:t>
            </a:r>
            <a:endParaRPr b="1" sz="1200">
              <a:solidFill>
                <a:schemeClr val="lt1"/>
              </a:solidFill>
              <a:latin typeface="Comfortaa"/>
              <a:ea typeface="Comfortaa"/>
              <a:cs typeface="Comfortaa"/>
              <a:sym typeface="Comfortaa"/>
            </a:endParaRPr>
          </a:p>
          <a:p>
            <a:pPr indent="0" lvl="0" marL="0" rtl="0" algn="l">
              <a:spcBef>
                <a:spcPts val="1000"/>
              </a:spcBef>
              <a:spcAft>
                <a:spcPts val="1000"/>
              </a:spcAft>
              <a:buNone/>
            </a:pPr>
            <a:r>
              <a:t/>
            </a:r>
            <a:endParaRPr b="1" sz="1200">
              <a:solidFill>
                <a:schemeClr val="lt1"/>
              </a:solidFill>
              <a:latin typeface="Comfortaa"/>
              <a:ea typeface="Comfortaa"/>
              <a:cs typeface="Comfortaa"/>
              <a:sym typeface="Comfortaa"/>
            </a:endParaRPr>
          </a:p>
        </p:txBody>
      </p:sp>
      <p:pic>
        <p:nvPicPr>
          <p:cNvPr id="144" name="Google Shape;144;p17"/>
          <p:cNvPicPr preferRelativeResize="0"/>
          <p:nvPr/>
        </p:nvPicPr>
        <p:blipFill>
          <a:blip r:embed="rId7">
            <a:alphaModFix/>
          </a:blip>
          <a:stretch>
            <a:fillRect/>
          </a:stretch>
        </p:blipFill>
        <p:spPr>
          <a:xfrm>
            <a:off x="3128750" y="155643"/>
            <a:ext cx="2434049" cy="1681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8"/>
          <p:cNvPicPr preferRelativeResize="0"/>
          <p:nvPr/>
        </p:nvPicPr>
        <p:blipFill rotWithShape="1">
          <a:blip r:embed="rId3">
            <a:alphaModFix/>
          </a:blip>
          <a:srcRect b="4490" l="3541" r="4941" t="3876"/>
          <a:stretch/>
        </p:blipFill>
        <p:spPr>
          <a:xfrm>
            <a:off x="133300" y="1122925"/>
            <a:ext cx="2179075" cy="2052050"/>
          </a:xfrm>
          <a:prstGeom prst="rect">
            <a:avLst/>
          </a:prstGeom>
          <a:noFill/>
          <a:ln>
            <a:noFill/>
          </a:ln>
        </p:spPr>
      </p:pic>
      <p:pic>
        <p:nvPicPr>
          <p:cNvPr id="150" name="Google Shape;150;p18"/>
          <p:cNvPicPr preferRelativeResize="0"/>
          <p:nvPr/>
        </p:nvPicPr>
        <p:blipFill>
          <a:blip r:embed="rId4">
            <a:alphaModFix/>
          </a:blip>
          <a:stretch>
            <a:fillRect/>
          </a:stretch>
        </p:blipFill>
        <p:spPr>
          <a:xfrm>
            <a:off x="2447488" y="1371400"/>
            <a:ext cx="2864673" cy="1555100"/>
          </a:xfrm>
          <a:prstGeom prst="rect">
            <a:avLst/>
          </a:prstGeom>
          <a:noFill/>
          <a:ln>
            <a:noFill/>
          </a:ln>
        </p:spPr>
      </p:pic>
      <p:pic>
        <p:nvPicPr>
          <p:cNvPr id="151" name="Google Shape;151;p18"/>
          <p:cNvPicPr preferRelativeResize="0"/>
          <p:nvPr/>
        </p:nvPicPr>
        <p:blipFill rotWithShape="1">
          <a:blip r:embed="rId5">
            <a:alphaModFix/>
          </a:blip>
          <a:srcRect b="7288" l="0" r="0" t="17422"/>
          <a:stretch/>
        </p:blipFill>
        <p:spPr>
          <a:xfrm>
            <a:off x="5429646" y="1400286"/>
            <a:ext cx="1988580" cy="1497325"/>
          </a:xfrm>
          <a:prstGeom prst="rect">
            <a:avLst/>
          </a:prstGeom>
          <a:noFill/>
          <a:ln>
            <a:noFill/>
          </a:ln>
        </p:spPr>
      </p:pic>
      <p:pic>
        <p:nvPicPr>
          <p:cNvPr id="152" name="Google Shape;152;p18"/>
          <p:cNvPicPr preferRelativeResize="0"/>
          <p:nvPr/>
        </p:nvPicPr>
        <p:blipFill>
          <a:blip r:embed="rId6">
            <a:alphaModFix/>
          </a:blip>
          <a:stretch>
            <a:fillRect/>
          </a:stretch>
        </p:blipFill>
        <p:spPr>
          <a:xfrm>
            <a:off x="7535725" y="905962"/>
            <a:ext cx="1459700" cy="2052050"/>
          </a:xfrm>
          <a:prstGeom prst="rect">
            <a:avLst/>
          </a:prstGeom>
          <a:noFill/>
          <a:ln>
            <a:noFill/>
          </a:ln>
        </p:spPr>
      </p:pic>
      <p:grpSp>
        <p:nvGrpSpPr>
          <p:cNvPr id="153" name="Google Shape;153;p18"/>
          <p:cNvGrpSpPr/>
          <p:nvPr/>
        </p:nvGrpSpPr>
        <p:grpSpPr>
          <a:xfrm>
            <a:off x="6851322" y="2990801"/>
            <a:ext cx="2179090" cy="2152709"/>
            <a:chOff x="6803275" y="395363"/>
            <a:chExt cx="2212050" cy="2537076"/>
          </a:xfrm>
        </p:grpSpPr>
        <p:pic>
          <p:nvPicPr>
            <p:cNvPr id="154" name="Google Shape;154;p18"/>
            <p:cNvPicPr preferRelativeResize="0"/>
            <p:nvPr/>
          </p:nvPicPr>
          <p:blipFill>
            <a:blip r:embed="rId7">
              <a:alphaModFix/>
            </a:blip>
            <a:stretch>
              <a:fillRect/>
            </a:stretch>
          </p:blipFill>
          <p:spPr>
            <a:xfrm>
              <a:off x="6803275" y="427445"/>
              <a:ext cx="2212050" cy="2504994"/>
            </a:xfrm>
            <a:prstGeom prst="rect">
              <a:avLst/>
            </a:prstGeom>
            <a:noFill/>
            <a:ln>
              <a:noFill/>
            </a:ln>
          </p:spPr>
        </p:pic>
        <p:pic>
          <p:nvPicPr>
            <p:cNvPr descr="Piece of duct tape sticking a note to the slide" id="155" name="Google Shape;155;p18"/>
            <p:cNvPicPr preferRelativeResize="0"/>
            <p:nvPr/>
          </p:nvPicPr>
          <p:blipFill rotWithShape="1">
            <a:blip r:embed="rId8">
              <a:alphaModFix/>
            </a:blip>
            <a:srcRect b="10011" l="9244" r="2118" t="5926"/>
            <a:stretch/>
          </p:blipFill>
          <p:spPr>
            <a:xfrm rot="154826">
              <a:off x="7370663" y="419419"/>
              <a:ext cx="1077273" cy="382687"/>
            </a:xfrm>
            <a:prstGeom prst="rect">
              <a:avLst/>
            </a:prstGeom>
            <a:noFill/>
            <a:ln>
              <a:noFill/>
            </a:ln>
          </p:spPr>
        </p:pic>
        <p:sp>
          <p:nvSpPr>
            <p:cNvPr id="156" name="Google Shape;156;p18"/>
            <p:cNvSpPr txBox="1"/>
            <p:nvPr/>
          </p:nvSpPr>
          <p:spPr>
            <a:xfrm>
              <a:off x="6901707" y="679480"/>
              <a:ext cx="1929000" cy="22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mfortaa"/>
                  <a:ea typeface="Comfortaa"/>
                  <a:cs typeface="Comfortaa"/>
                  <a:sym typeface="Comfortaa"/>
                </a:rPr>
                <a:t>Advantage</a:t>
              </a:r>
              <a:endParaRPr b="1" sz="1200">
                <a:solidFill>
                  <a:schemeClr val="dk1"/>
                </a:solidFill>
                <a:latin typeface="Comfortaa"/>
                <a:ea typeface="Comfortaa"/>
                <a:cs typeface="Comfortaa"/>
                <a:sym typeface="Comfortaa"/>
              </a:endParaRPr>
            </a:p>
            <a:p>
              <a:pPr indent="-304800" lvl="0" marL="457200" rtl="0" algn="l">
                <a:spcBef>
                  <a:spcPts val="800"/>
                </a:spcBef>
                <a:spcAft>
                  <a:spcPts val="0"/>
                </a:spcAft>
                <a:buClr>
                  <a:srgbClr val="990000"/>
                </a:buClr>
                <a:buSzPts val="1200"/>
                <a:buFont typeface="Comfortaa"/>
                <a:buChar char="●"/>
              </a:pPr>
              <a:r>
                <a:rPr lang="en" sz="1200">
                  <a:solidFill>
                    <a:srgbClr val="990000"/>
                  </a:solidFill>
                  <a:latin typeface="Comfortaa"/>
                  <a:ea typeface="Comfortaa"/>
                  <a:cs typeface="Comfortaa"/>
                  <a:sym typeface="Comfortaa"/>
                </a:rPr>
                <a:t>3-4 Times Greater Friction</a:t>
              </a:r>
              <a:endParaRPr sz="1200">
                <a:solidFill>
                  <a:srgbClr val="990000"/>
                </a:solidFill>
                <a:latin typeface="Comfortaa"/>
                <a:ea typeface="Comfortaa"/>
                <a:cs typeface="Comfortaa"/>
                <a:sym typeface="Comfortaa"/>
              </a:endParaRPr>
            </a:p>
            <a:p>
              <a:pPr indent="-304800" lvl="0" marL="457200" rtl="0" algn="l">
                <a:spcBef>
                  <a:spcPts val="0"/>
                </a:spcBef>
                <a:spcAft>
                  <a:spcPts val="0"/>
                </a:spcAft>
                <a:buClr>
                  <a:srgbClr val="990000"/>
                </a:buClr>
                <a:buSzPts val="1200"/>
                <a:buFont typeface="Comfortaa"/>
                <a:buChar char="●"/>
              </a:pPr>
              <a:r>
                <a:rPr lang="en" sz="1200">
                  <a:solidFill>
                    <a:srgbClr val="990000"/>
                  </a:solidFill>
                  <a:latin typeface="Comfortaa"/>
                  <a:ea typeface="Comfortaa"/>
                  <a:cs typeface="Comfortaa"/>
                  <a:sym typeface="Comfortaa"/>
                </a:rPr>
                <a:t>Greater Contact Surface area</a:t>
              </a:r>
              <a:endParaRPr sz="1200">
                <a:solidFill>
                  <a:srgbClr val="990000"/>
                </a:solidFill>
                <a:latin typeface="Comfortaa"/>
                <a:ea typeface="Comfortaa"/>
                <a:cs typeface="Comfortaa"/>
                <a:sym typeface="Comfortaa"/>
              </a:endParaRPr>
            </a:p>
            <a:p>
              <a:pPr indent="-304800" lvl="0" marL="457200" rtl="0" algn="l">
                <a:spcBef>
                  <a:spcPts val="0"/>
                </a:spcBef>
                <a:spcAft>
                  <a:spcPts val="0"/>
                </a:spcAft>
                <a:buClr>
                  <a:srgbClr val="990000"/>
                </a:buClr>
                <a:buSzPts val="1200"/>
                <a:buFont typeface="Comfortaa"/>
                <a:buChar char="●"/>
              </a:pPr>
              <a:r>
                <a:rPr lang="en" sz="1200">
                  <a:solidFill>
                    <a:srgbClr val="990000"/>
                  </a:solidFill>
                  <a:latin typeface="Comfortaa"/>
                  <a:ea typeface="Comfortaa"/>
                  <a:cs typeface="Comfortaa"/>
                  <a:sym typeface="Comfortaa"/>
                </a:rPr>
                <a:t>Supports Greater load</a:t>
              </a:r>
              <a:endParaRPr sz="1200">
                <a:solidFill>
                  <a:srgbClr val="990000"/>
                </a:solidFill>
                <a:latin typeface="Comfortaa"/>
                <a:ea typeface="Comfortaa"/>
                <a:cs typeface="Comfortaa"/>
                <a:sym typeface="Comfortaa"/>
              </a:endParaRPr>
            </a:p>
            <a:p>
              <a:pPr indent="0" lvl="0" marL="0" marR="0" rtl="0" algn="l">
                <a:lnSpc>
                  <a:spcPct val="130000"/>
                </a:lnSpc>
                <a:spcBef>
                  <a:spcPts val="1000"/>
                </a:spcBef>
                <a:spcAft>
                  <a:spcPts val="0"/>
                </a:spcAft>
                <a:buClr>
                  <a:schemeClr val="dk2"/>
                </a:buClr>
                <a:buSzPts val="1100"/>
                <a:buFont typeface="Arial"/>
                <a:buNone/>
              </a:pPr>
              <a:r>
                <a:t/>
              </a:r>
              <a:endParaRPr sz="1100">
                <a:solidFill>
                  <a:schemeClr val="dk2"/>
                </a:solidFill>
                <a:latin typeface="Raleway"/>
                <a:ea typeface="Raleway"/>
                <a:cs typeface="Raleway"/>
                <a:sym typeface="Raleway"/>
              </a:endParaRPr>
            </a:p>
          </p:txBody>
        </p:sp>
      </p:grpSp>
      <p:pic>
        <p:nvPicPr>
          <p:cNvPr id="157" name="Google Shape;157;p18"/>
          <p:cNvPicPr preferRelativeResize="0"/>
          <p:nvPr/>
        </p:nvPicPr>
        <p:blipFill rotWithShape="1">
          <a:blip r:embed="rId9">
            <a:alphaModFix/>
          </a:blip>
          <a:srcRect b="21630" l="2785" r="3114" t="0"/>
          <a:stretch/>
        </p:blipFill>
        <p:spPr>
          <a:xfrm>
            <a:off x="3096525" y="3545875"/>
            <a:ext cx="3754800" cy="1555100"/>
          </a:xfrm>
          <a:prstGeom prst="rect">
            <a:avLst/>
          </a:prstGeom>
          <a:noFill/>
          <a:ln>
            <a:noFill/>
          </a:ln>
        </p:spPr>
      </p:pic>
      <p:pic>
        <p:nvPicPr>
          <p:cNvPr id="158" name="Google Shape;158;p18"/>
          <p:cNvPicPr preferRelativeResize="0"/>
          <p:nvPr/>
        </p:nvPicPr>
        <p:blipFill rotWithShape="1">
          <a:blip r:embed="rId10">
            <a:alphaModFix/>
          </a:blip>
          <a:srcRect b="0" l="0" r="0" t="0"/>
          <a:stretch/>
        </p:blipFill>
        <p:spPr>
          <a:xfrm>
            <a:off x="42450" y="3517761"/>
            <a:ext cx="2864674" cy="1611363"/>
          </a:xfrm>
          <a:prstGeom prst="rect">
            <a:avLst/>
          </a:prstGeom>
          <a:noFill/>
          <a:ln>
            <a:noFill/>
          </a:ln>
        </p:spPr>
      </p:pic>
      <p:sp>
        <p:nvSpPr>
          <p:cNvPr id="159" name="Google Shape;159;p18"/>
          <p:cNvSpPr txBox="1"/>
          <p:nvPr>
            <p:ph type="title"/>
          </p:nvPr>
        </p:nvSpPr>
        <p:spPr>
          <a:xfrm>
            <a:off x="133300" y="345750"/>
            <a:ext cx="4045200" cy="70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Comfortaa"/>
                <a:ea typeface="Comfortaa"/>
                <a:cs typeface="Comfortaa"/>
                <a:sym typeface="Comfortaa"/>
              </a:rPr>
              <a:t>Spherical Roller Bearings</a:t>
            </a:r>
            <a:endParaRPr sz="2200">
              <a:solidFill>
                <a:srgbClr val="FFFFFF"/>
              </a:solidFill>
              <a:latin typeface="Comfortaa"/>
              <a:ea typeface="Comfortaa"/>
              <a:cs typeface="Comfortaa"/>
              <a:sym typeface="Comfortaa"/>
            </a:endParaRPr>
          </a:p>
        </p:txBody>
      </p:sp>
      <p:sp>
        <p:nvSpPr>
          <p:cNvPr id="160" name="Google Shape;160;p18"/>
          <p:cNvSpPr txBox="1"/>
          <p:nvPr/>
        </p:nvSpPr>
        <p:spPr>
          <a:xfrm>
            <a:off x="768401" y="42850"/>
            <a:ext cx="8858100" cy="8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omfortaa"/>
                <a:ea typeface="Comfortaa"/>
                <a:cs typeface="Comfortaa"/>
                <a:sym typeface="Comfortaa"/>
              </a:rPr>
              <a:t>IMPROVEMENTS W.R.T to PAPER 1 Design</a:t>
            </a:r>
            <a:endParaRPr b="1" sz="1600">
              <a:solidFill>
                <a:schemeClr val="dk1"/>
              </a:solidFill>
              <a:latin typeface="Comfortaa"/>
              <a:ea typeface="Comfortaa"/>
              <a:cs typeface="Comfortaa"/>
              <a:sym typeface="Comfortaa"/>
            </a:endParaRPr>
          </a:p>
        </p:txBody>
      </p:sp>
      <p:sp>
        <p:nvSpPr>
          <p:cNvPr id="161" name="Google Shape;161;p18"/>
          <p:cNvSpPr txBox="1"/>
          <p:nvPr>
            <p:ph type="title"/>
          </p:nvPr>
        </p:nvSpPr>
        <p:spPr>
          <a:xfrm>
            <a:off x="5300425" y="586425"/>
            <a:ext cx="3451200" cy="51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Comfortaa"/>
                <a:ea typeface="Comfortaa"/>
                <a:cs typeface="Comfortaa"/>
                <a:sym typeface="Comfortaa"/>
              </a:rPr>
              <a:t>Quill</a:t>
            </a:r>
            <a:r>
              <a:rPr lang="en" sz="2200">
                <a:solidFill>
                  <a:srgbClr val="FFFFFF"/>
                </a:solidFill>
                <a:latin typeface="Comfortaa"/>
                <a:ea typeface="Comfortaa"/>
                <a:cs typeface="Comfortaa"/>
                <a:sym typeface="Comfortaa"/>
              </a:rPr>
              <a:t> Bearings</a:t>
            </a:r>
            <a:endParaRPr sz="2200">
              <a:solidFill>
                <a:srgbClr val="FFFFFF"/>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sp>
        <p:nvSpPr>
          <p:cNvPr id="166" name="Google Shape;166;p19"/>
          <p:cNvSpPr txBox="1"/>
          <p:nvPr/>
        </p:nvSpPr>
        <p:spPr>
          <a:xfrm>
            <a:off x="0" y="61075"/>
            <a:ext cx="36774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0124D"/>
                </a:solidFill>
                <a:latin typeface="Comfortaa"/>
                <a:ea typeface="Comfortaa"/>
                <a:cs typeface="Comfortaa"/>
                <a:sym typeface="Comfortaa"/>
              </a:rPr>
              <a:t>Hypoid Gears &gt; Worm Gears</a:t>
            </a:r>
            <a:endParaRPr b="1" sz="2300">
              <a:solidFill>
                <a:srgbClr val="20124D"/>
              </a:solidFill>
              <a:latin typeface="Comfortaa"/>
              <a:ea typeface="Comfortaa"/>
              <a:cs typeface="Comfortaa"/>
              <a:sym typeface="Comfortaa"/>
            </a:endParaRPr>
          </a:p>
        </p:txBody>
      </p:sp>
      <p:pic>
        <p:nvPicPr>
          <p:cNvPr descr="Created with RomaxDesigner, see: http://www.romaxtech.com&#10;An animation of a hypoid drive differential, showing the diff gears during a cornering manoeuvre. Can you work out which way the car is turning?" id="167" name="Google Shape;167;p19" title="Hypoid Final Drive, Showing Cornering Differential">
            <a:hlinkClick r:id="rId3"/>
          </p:cNvPr>
          <p:cNvPicPr preferRelativeResize="0"/>
          <p:nvPr/>
        </p:nvPicPr>
        <p:blipFill>
          <a:blip r:embed="rId4">
            <a:alphaModFix/>
          </a:blip>
          <a:stretch>
            <a:fillRect/>
          </a:stretch>
        </p:blipFill>
        <p:spPr>
          <a:xfrm>
            <a:off x="64300" y="965750"/>
            <a:ext cx="3512950" cy="2634700"/>
          </a:xfrm>
          <a:prstGeom prst="rect">
            <a:avLst/>
          </a:prstGeom>
          <a:noFill/>
          <a:ln>
            <a:noFill/>
          </a:ln>
        </p:spPr>
      </p:pic>
      <p:pic>
        <p:nvPicPr>
          <p:cNvPr id="168" name="Google Shape;168;p19"/>
          <p:cNvPicPr preferRelativeResize="0"/>
          <p:nvPr/>
        </p:nvPicPr>
        <p:blipFill>
          <a:blip r:embed="rId5">
            <a:alphaModFix/>
          </a:blip>
          <a:stretch>
            <a:fillRect/>
          </a:stretch>
        </p:blipFill>
        <p:spPr>
          <a:xfrm>
            <a:off x="3727300" y="160725"/>
            <a:ext cx="1943100" cy="1537450"/>
          </a:xfrm>
          <a:prstGeom prst="rect">
            <a:avLst/>
          </a:prstGeom>
          <a:noFill/>
          <a:ln>
            <a:noFill/>
          </a:ln>
        </p:spPr>
      </p:pic>
      <p:pic>
        <p:nvPicPr>
          <p:cNvPr id="169" name="Google Shape;169;p19"/>
          <p:cNvPicPr preferRelativeResize="0"/>
          <p:nvPr/>
        </p:nvPicPr>
        <p:blipFill>
          <a:blip r:embed="rId6">
            <a:alphaModFix/>
          </a:blip>
          <a:stretch>
            <a:fillRect/>
          </a:stretch>
        </p:blipFill>
        <p:spPr>
          <a:xfrm>
            <a:off x="5949050" y="160725"/>
            <a:ext cx="2727143" cy="1537450"/>
          </a:xfrm>
          <a:prstGeom prst="rect">
            <a:avLst/>
          </a:prstGeom>
          <a:noFill/>
          <a:ln>
            <a:noFill/>
          </a:ln>
        </p:spPr>
      </p:pic>
      <p:pic>
        <p:nvPicPr>
          <p:cNvPr id="170" name="Google Shape;170;p19"/>
          <p:cNvPicPr preferRelativeResize="0"/>
          <p:nvPr/>
        </p:nvPicPr>
        <p:blipFill>
          <a:blip r:embed="rId7">
            <a:alphaModFix/>
          </a:blip>
          <a:stretch>
            <a:fillRect/>
          </a:stretch>
        </p:blipFill>
        <p:spPr>
          <a:xfrm>
            <a:off x="3740725" y="1880575"/>
            <a:ext cx="2377900" cy="1366250"/>
          </a:xfrm>
          <a:prstGeom prst="rect">
            <a:avLst/>
          </a:prstGeom>
          <a:noFill/>
          <a:ln>
            <a:noFill/>
          </a:ln>
        </p:spPr>
      </p:pic>
      <p:pic>
        <p:nvPicPr>
          <p:cNvPr id="171" name="Google Shape;171;p19"/>
          <p:cNvPicPr preferRelativeResize="0"/>
          <p:nvPr/>
        </p:nvPicPr>
        <p:blipFill>
          <a:blip r:embed="rId8">
            <a:alphaModFix/>
          </a:blip>
          <a:stretch>
            <a:fillRect/>
          </a:stretch>
        </p:blipFill>
        <p:spPr>
          <a:xfrm>
            <a:off x="3677337" y="3392851"/>
            <a:ext cx="2504675" cy="1587225"/>
          </a:xfrm>
          <a:prstGeom prst="rect">
            <a:avLst/>
          </a:prstGeom>
          <a:noFill/>
          <a:ln>
            <a:noFill/>
          </a:ln>
        </p:spPr>
      </p:pic>
      <p:sp>
        <p:nvSpPr>
          <p:cNvPr id="172" name="Google Shape;172;p19"/>
          <p:cNvSpPr txBox="1"/>
          <p:nvPr/>
        </p:nvSpPr>
        <p:spPr>
          <a:xfrm>
            <a:off x="235750" y="3761175"/>
            <a:ext cx="3439800" cy="10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173" name="Google Shape;173;p19"/>
          <p:cNvGrpSpPr/>
          <p:nvPr/>
        </p:nvGrpSpPr>
        <p:grpSpPr>
          <a:xfrm>
            <a:off x="6197504" y="1698167"/>
            <a:ext cx="2960829" cy="3369237"/>
            <a:chOff x="6803275" y="395363"/>
            <a:chExt cx="2212050" cy="2537076"/>
          </a:xfrm>
        </p:grpSpPr>
        <p:pic>
          <p:nvPicPr>
            <p:cNvPr id="174" name="Google Shape;174;p19"/>
            <p:cNvPicPr preferRelativeResize="0"/>
            <p:nvPr/>
          </p:nvPicPr>
          <p:blipFill>
            <a:blip r:embed="rId9">
              <a:alphaModFix/>
            </a:blip>
            <a:stretch>
              <a:fillRect/>
            </a:stretch>
          </p:blipFill>
          <p:spPr>
            <a:xfrm>
              <a:off x="6803275" y="427445"/>
              <a:ext cx="2212050" cy="2504994"/>
            </a:xfrm>
            <a:prstGeom prst="rect">
              <a:avLst/>
            </a:prstGeom>
            <a:noFill/>
            <a:ln>
              <a:noFill/>
            </a:ln>
          </p:spPr>
        </p:pic>
        <p:pic>
          <p:nvPicPr>
            <p:cNvPr descr="Piece of duct tape sticking a note to the slide" id="175" name="Google Shape;175;p19"/>
            <p:cNvPicPr preferRelativeResize="0"/>
            <p:nvPr/>
          </p:nvPicPr>
          <p:blipFill rotWithShape="1">
            <a:blip r:embed="rId10">
              <a:alphaModFix/>
            </a:blip>
            <a:srcRect b="10011" l="9244" r="2118" t="5926"/>
            <a:stretch/>
          </p:blipFill>
          <p:spPr>
            <a:xfrm rot="154826">
              <a:off x="7370663" y="419419"/>
              <a:ext cx="1077273" cy="382687"/>
            </a:xfrm>
            <a:prstGeom prst="rect">
              <a:avLst/>
            </a:prstGeom>
            <a:noFill/>
            <a:ln>
              <a:noFill/>
            </a:ln>
          </p:spPr>
        </p:pic>
        <p:sp>
          <p:nvSpPr>
            <p:cNvPr id="176" name="Google Shape;176;p19"/>
            <p:cNvSpPr txBox="1"/>
            <p:nvPr/>
          </p:nvSpPr>
          <p:spPr>
            <a:xfrm>
              <a:off x="6990478" y="690060"/>
              <a:ext cx="1917900" cy="21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Comparative </a:t>
              </a:r>
              <a:r>
                <a:rPr b="1" lang="en">
                  <a:solidFill>
                    <a:schemeClr val="dk1"/>
                  </a:solidFill>
                  <a:latin typeface="Raleway"/>
                  <a:ea typeface="Raleway"/>
                  <a:cs typeface="Raleway"/>
                  <a:sym typeface="Raleway"/>
                </a:rPr>
                <a:t>Advantage</a:t>
              </a:r>
              <a:endParaRPr b="1">
                <a:solidFill>
                  <a:schemeClr val="dk1"/>
                </a:solidFill>
                <a:latin typeface="Raleway"/>
                <a:ea typeface="Raleway"/>
                <a:cs typeface="Raleway"/>
                <a:sym typeface="Raleway"/>
              </a:endParaRPr>
            </a:p>
            <a:p>
              <a:pPr indent="0" lvl="0" marL="0" marR="0" rtl="0" algn="l">
                <a:lnSpc>
                  <a:spcPct val="115000"/>
                </a:lnSpc>
                <a:spcBef>
                  <a:spcPts val="1000"/>
                </a:spcBef>
                <a:spcAft>
                  <a:spcPts val="0"/>
                </a:spcAft>
                <a:buNone/>
              </a:pPr>
              <a:r>
                <a:rPr lang="en" sz="1100">
                  <a:solidFill>
                    <a:schemeClr val="dk2"/>
                  </a:solidFill>
                  <a:latin typeface="Comfortaa"/>
                  <a:ea typeface="Comfortaa"/>
                  <a:cs typeface="Comfortaa"/>
                  <a:sym typeface="Comfortaa"/>
                </a:rPr>
                <a:t>1)  Hypoid gear sets are typically 95% to 99% efficient</a:t>
              </a:r>
              <a:endParaRPr sz="1100">
                <a:solidFill>
                  <a:schemeClr val="dk2"/>
                </a:solidFill>
                <a:latin typeface="Comfortaa"/>
                <a:ea typeface="Comfortaa"/>
                <a:cs typeface="Comfortaa"/>
                <a:sym typeface="Comfortaa"/>
              </a:endParaRPr>
            </a:p>
            <a:p>
              <a:pPr indent="0" lvl="0" marL="0" marR="0" rtl="0" algn="l">
                <a:lnSpc>
                  <a:spcPct val="115000"/>
                </a:lnSpc>
                <a:spcBef>
                  <a:spcPts val="1000"/>
                </a:spcBef>
                <a:spcAft>
                  <a:spcPts val="0"/>
                </a:spcAft>
                <a:buNone/>
              </a:pPr>
              <a:r>
                <a:rPr lang="en" sz="1100">
                  <a:solidFill>
                    <a:schemeClr val="dk2"/>
                  </a:solidFill>
                  <a:latin typeface="Comfortaa"/>
                  <a:ea typeface="Comfortaa"/>
                  <a:cs typeface="Comfortaa"/>
                  <a:sym typeface="Comfortaa"/>
                </a:rPr>
                <a:t>2) Smaller motors can be used in hypoid gear motors </a:t>
              </a:r>
              <a:endParaRPr sz="1100">
                <a:solidFill>
                  <a:schemeClr val="dk2"/>
                </a:solidFill>
                <a:latin typeface="Comfortaa"/>
                <a:ea typeface="Comfortaa"/>
                <a:cs typeface="Comfortaa"/>
                <a:sym typeface="Comfortaa"/>
              </a:endParaRPr>
            </a:p>
            <a:p>
              <a:pPr indent="0" lvl="0" marL="0" marR="0" rtl="0" algn="l">
                <a:lnSpc>
                  <a:spcPct val="115000"/>
                </a:lnSpc>
                <a:spcBef>
                  <a:spcPts val="1000"/>
                </a:spcBef>
                <a:spcAft>
                  <a:spcPts val="0"/>
                </a:spcAft>
                <a:buNone/>
              </a:pPr>
              <a:r>
                <a:rPr lang="en" sz="1100">
                  <a:solidFill>
                    <a:schemeClr val="dk2"/>
                  </a:solidFill>
                  <a:latin typeface="Comfortaa"/>
                  <a:ea typeface="Comfortaa"/>
                  <a:cs typeface="Comfortaa"/>
                  <a:sym typeface="Comfortaa"/>
                </a:rPr>
                <a:t>3) Symmetrical </a:t>
              </a:r>
              <a:endParaRPr sz="1100">
                <a:solidFill>
                  <a:schemeClr val="dk2"/>
                </a:solidFill>
                <a:latin typeface="Comfortaa"/>
                <a:ea typeface="Comfortaa"/>
                <a:cs typeface="Comfortaa"/>
                <a:sym typeface="Comfortaa"/>
              </a:endParaRPr>
            </a:p>
            <a:p>
              <a:pPr indent="0" lvl="0" marL="0" marR="0" rtl="0" algn="l">
                <a:lnSpc>
                  <a:spcPct val="115000"/>
                </a:lnSpc>
                <a:spcBef>
                  <a:spcPts val="1000"/>
                </a:spcBef>
                <a:spcAft>
                  <a:spcPts val="0"/>
                </a:spcAft>
                <a:buNone/>
              </a:pPr>
              <a:r>
                <a:rPr lang="en" sz="1100">
                  <a:solidFill>
                    <a:schemeClr val="dk2"/>
                  </a:solidFill>
                  <a:latin typeface="Comfortaa"/>
                  <a:ea typeface="Comfortaa"/>
                  <a:cs typeface="Comfortaa"/>
                  <a:sym typeface="Comfortaa"/>
                </a:rPr>
                <a:t>4) Hypoid reducers can move loads from a dead stop with more ease</a:t>
              </a:r>
              <a:endParaRPr sz="1100">
                <a:solidFill>
                  <a:schemeClr val="dk2"/>
                </a:solidFill>
                <a:latin typeface="Comfortaa"/>
                <a:ea typeface="Comfortaa"/>
                <a:cs typeface="Comfortaa"/>
                <a:sym typeface="Comfortaa"/>
              </a:endParaRPr>
            </a:p>
            <a:p>
              <a:pPr indent="0" lvl="0" marL="0" marR="0" rtl="0" algn="l">
                <a:lnSpc>
                  <a:spcPct val="115000"/>
                </a:lnSpc>
                <a:spcBef>
                  <a:spcPts val="1000"/>
                </a:spcBef>
                <a:spcAft>
                  <a:spcPts val="0"/>
                </a:spcAft>
                <a:buNone/>
              </a:pPr>
              <a:r>
                <a:rPr lang="en" sz="1100">
                  <a:solidFill>
                    <a:schemeClr val="dk2"/>
                  </a:solidFill>
                  <a:latin typeface="Comfortaa"/>
                  <a:ea typeface="Comfortaa"/>
                  <a:cs typeface="Comfortaa"/>
                  <a:sym typeface="Comfortaa"/>
                </a:rPr>
                <a:t> 5) Transfer more torque</a:t>
              </a:r>
              <a:endParaRPr sz="1100">
                <a:solidFill>
                  <a:schemeClr val="dk2"/>
                </a:solidFill>
                <a:latin typeface="Comfortaa"/>
                <a:ea typeface="Comfortaa"/>
                <a:cs typeface="Comfortaa"/>
                <a:sym typeface="Comfortaa"/>
              </a:endParaRPr>
            </a:p>
          </p:txBody>
        </p:sp>
      </p:grpSp>
      <p:sp>
        <p:nvSpPr>
          <p:cNvPr id="177" name="Google Shape;177;p19"/>
          <p:cNvSpPr txBox="1"/>
          <p:nvPr/>
        </p:nvSpPr>
        <p:spPr>
          <a:xfrm>
            <a:off x="137450" y="3613875"/>
            <a:ext cx="34398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Comfortaa"/>
                <a:ea typeface="Comfortaa"/>
                <a:cs typeface="Comfortaa"/>
                <a:sym typeface="Comfortaa"/>
              </a:rPr>
              <a:t>A Hypoid gear is a spherical bevel gear with helical teeth. The main application of this is in a vehicle differential, where the direction of drive from the drive shaft must be turned 90 degrees to drive the wheels</a:t>
            </a:r>
            <a:endParaRPr sz="1300">
              <a:solidFill>
                <a:srgbClr val="FFFFFF"/>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p20"/>
          <p:cNvGrpSpPr/>
          <p:nvPr/>
        </p:nvGrpSpPr>
        <p:grpSpPr>
          <a:xfrm>
            <a:off x="7199791" y="495223"/>
            <a:ext cx="1944717" cy="3261473"/>
            <a:chOff x="6944715" y="-477865"/>
            <a:chExt cx="2212168" cy="2572545"/>
          </a:xfrm>
        </p:grpSpPr>
        <p:pic>
          <p:nvPicPr>
            <p:cNvPr id="183" name="Google Shape;183;p20"/>
            <p:cNvPicPr preferRelativeResize="0"/>
            <p:nvPr/>
          </p:nvPicPr>
          <p:blipFill>
            <a:blip r:embed="rId3">
              <a:alphaModFix/>
            </a:blip>
            <a:stretch>
              <a:fillRect/>
            </a:stretch>
          </p:blipFill>
          <p:spPr>
            <a:xfrm>
              <a:off x="6944715" y="-410313"/>
              <a:ext cx="2212050" cy="2504994"/>
            </a:xfrm>
            <a:prstGeom prst="rect">
              <a:avLst/>
            </a:prstGeom>
            <a:noFill/>
            <a:ln>
              <a:noFill/>
            </a:ln>
          </p:spPr>
        </p:pic>
        <p:pic>
          <p:nvPicPr>
            <p:cNvPr descr="Piece of duct tape sticking a note to the slide" id="184" name="Google Shape;184;p20"/>
            <p:cNvPicPr preferRelativeResize="0"/>
            <p:nvPr/>
          </p:nvPicPr>
          <p:blipFill rotWithShape="1">
            <a:blip r:embed="rId4">
              <a:alphaModFix/>
            </a:blip>
            <a:srcRect b="10011" l="9244" r="2118" t="5926"/>
            <a:stretch/>
          </p:blipFill>
          <p:spPr>
            <a:xfrm rot="154826">
              <a:off x="7370663" y="-453808"/>
              <a:ext cx="1077273" cy="382687"/>
            </a:xfrm>
            <a:prstGeom prst="rect">
              <a:avLst/>
            </a:prstGeom>
            <a:noFill/>
            <a:ln>
              <a:noFill/>
            </a:ln>
          </p:spPr>
        </p:pic>
        <p:sp>
          <p:nvSpPr>
            <p:cNvPr id="185" name="Google Shape;185;p20"/>
            <p:cNvSpPr txBox="1"/>
            <p:nvPr/>
          </p:nvSpPr>
          <p:spPr>
            <a:xfrm>
              <a:off x="7057483" y="-172886"/>
              <a:ext cx="2099400" cy="21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Advantages</a:t>
              </a:r>
              <a:endParaRPr b="1">
                <a:solidFill>
                  <a:schemeClr val="dk1"/>
                </a:solidFill>
                <a:latin typeface="Raleway"/>
                <a:ea typeface="Raleway"/>
                <a:cs typeface="Raleway"/>
                <a:sym typeface="Raleway"/>
              </a:endParaRPr>
            </a:p>
            <a:p>
              <a:pPr indent="-69850" lvl="0" marL="57150" marR="0" rtl="0" algn="l">
                <a:lnSpc>
                  <a:spcPct val="130000"/>
                </a:lnSpc>
                <a:spcBef>
                  <a:spcPts val="1000"/>
                </a:spcBef>
                <a:spcAft>
                  <a:spcPts val="0"/>
                </a:spcAft>
                <a:buClr>
                  <a:srgbClr val="4C1130"/>
                </a:buClr>
                <a:buSzPts val="1100"/>
                <a:buFont typeface="Comfortaa"/>
                <a:buChar char="●"/>
              </a:pPr>
              <a:r>
                <a:rPr b="1" lang="en" sz="1100">
                  <a:solidFill>
                    <a:srgbClr val="4C1130"/>
                  </a:solidFill>
                  <a:latin typeface="Comfortaa"/>
                  <a:ea typeface="Comfortaa"/>
                  <a:cs typeface="Comfortaa"/>
                  <a:sym typeface="Comfortaa"/>
                </a:rPr>
                <a:t>Designed for high axial thrust. </a:t>
              </a:r>
              <a:endParaRPr b="1" sz="1100">
                <a:solidFill>
                  <a:srgbClr val="4C1130"/>
                </a:solidFill>
                <a:latin typeface="Comfortaa"/>
                <a:ea typeface="Comfortaa"/>
                <a:cs typeface="Comfortaa"/>
                <a:sym typeface="Comfortaa"/>
              </a:endParaRPr>
            </a:p>
            <a:p>
              <a:pPr indent="-69850" lvl="0" marL="57150" marR="0" rtl="0" algn="l">
                <a:lnSpc>
                  <a:spcPct val="130000"/>
                </a:lnSpc>
                <a:spcBef>
                  <a:spcPts val="0"/>
                </a:spcBef>
                <a:spcAft>
                  <a:spcPts val="0"/>
                </a:spcAft>
                <a:buClr>
                  <a:srgbClr val="4C1130"/>
                </a:buClr>
                <a:buSzPts val="1100"/>
                <a:buFont typeface="Comfortaa"/>
                <a:buChar char="●"/>
              </a:pPr>
              <a:r>
                <a:rPr b="1" lang="en" sz="1100">
                  <a:solidFill>
                    <a:srgbClr val="4C1130"/>
                  </a:solidFill>
                  <a:latin typeface="Comfortaa"/>
                  <a:ea typeface="Comfortaa"/>
                  <a:cs typeface="Comfortaa"/>
                  <a:sym typeface="Comfortaa"/>
                </a:rPr>
                <a:t>Low friction properties </a:t>
              </a:r>
              <a:endParaRPr b="1" sz="1100">
                <a:solidFill>
                  <a:srgbClr val="4C1130"/>
                </a:solidFill>
                <a:latin typeface="Comfortaa"/>
                <a:ea typeface="Comfortaa"/>
                <a:cs typeface="Comfortaa"/>
                <a:sym typeface="Comfortaa"/>
              </a:endParaRPr>
            </a:p>
            <a:p>
              <a:pPr indent="-69850" lvl="0" marL="57150" marR="0" rtl="0" algn="l">
                <a:lnSpc>
                  <a:spcPct val="130000"/>
                </a:lnSpc>
                <a:spcBef>
                  <a:spcPts val="0"/>
                </a:spcBef>
                <a:spcAft>
                  <a:spcPts val="0"/>
                </a:spcAft>
                <a:buClr>
                  <a:srgbClr val="4C1130"/>
                </a:buClr>
                <a:buSzPts val="1100"/>
                <a:buFont typeface="Comfortaa"/>
                <a:buChar char="●"/>
              </a:pPr>
              <a:r>
                <a:rPr b="1" lang="en" sz="1100">
                  <a:solidFill>
                    <a:srgbClr val="4C1130"/>
                  </a:solidFill>
                  <a:latin typeface="Comfortaa"/>
                  <a:ea typeface="Comfortaa"/>
                  <a:cs typeface="Comfortaa"/>
                  <a:sym typeface="Comfortaa"/>
                </a:rPr>
                <a:t>Twice the shear strength.</a:t>
              </a:r>
              <a:endParaRPr b="1" sz="1100">
                <a:solidFill>
                  <a:srgbClr val="4C1130"/>
                </a:solidFill>
                <a:latin typeface="Comfortaa"/>
                <a:ea typeface="Comfortaa"/>
                <a:cs typeface="Comfortaa"/>
                <a:sym typeface="Comfortaa"/>
              </a:endParaRPr>
            </a:p>
            <a:p>
              <a:pPr indent="-69850" lvl="0" marL="57150" marR="0" rtl="0" algn="l">
                <a:lnSpc>
                  <a:spcPct val="130000"/>
                </a:lnSpc>
                <a:spcBef>
                  <a:spcPts val="0"/>
                </a:spcBef>
                <a:spcAft>
                  <a:spcPts val="0"/>
                </a:spcAft>
                <a:buClr>
                  <a:srgbClr val="4C1130"/>
                </a:buClr>
                <a:buSzPts val="1100"/>
                <a:buFont typeface="Comfortaa"/>
                <a:buChar char="●"/>
              </a:pPr>
              <a:r>
                <a:rPr b="1" lang="en" sz="1100">
                  <a:solidFill>
                    <a:srgbClr val="4C1130"/>
                  </a:solidFill>
                  <a:latin typeface="Comfortaa"/>
                  <a:ea typeface="Comfortaa"/>
                  <a:cs typeface="Comfortaa"/>
                  <a:sym typeface="Comfortaa"/>
                </a:rPr>
                <a:t>Handle high unidirectional loads with relatively low applied torque.</a:t>
              </a:r>
              <a:endParaRPr b="1" sz="1100">
                <a:solidFill>
                  <a:srgbClr val="4C1130"/>
                </a:solidFill>
                <a:latin typeface="Raleway"/>
                <a:ea typeface="Raleway"/>
                <a:cs typeface="Raleway"/>
                <a:sym typeface="Raleway"/>
              </a:endParaRPr>
            </a:p>
          </p:txBody>
        </p:sp>
      </p:grpSp>
      <p:sp>
        <p:nvSpPr>
          <p:cNvPr id="186" name="Google Shape;186;p20"/>
          <p:cNvSpPr txBox="1"/>
          <p:nvPr/>
        </p:nvSpPr>
        <p:spPr>
          <a:xfrm>
            <a:off x="122150" y="-54675"/>
            <a:ext cx="38751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Comfortaa"/>
                <a:ea typeface="Comfortaa"/>
                <a:cs typeface="Comfortaa"/>
                <a:sym typeface="Comfortaa"/>
              </a:rPr>
              <a:t>Power Screw Threads</a:t>
            </a:r>
            <a:endParaRPr b="1" sz="2500">
              <a:solidFill>
                <a:schemeClr val="dk1"/>
              </a:solidFill>
              <a:latin typeface="Comfortaa"/>
              <a:ea typeface="Comfortaa"/>
              <a:cs typeface="Comfortaa"/>
              <a:sym typeface="Comfortaa"/>
            </a:endParaRPr>
          </a:p>
        </p:txBody>
      </p:sp>
      <p:sp>
        <p:nvSpPr>
          <p:cNvPr id="187" name="Google Shape;187;p20"/>
          <p:cNvSpPr txBox="1"/>
          <p:nvPr>
            <p:ph type="title"/>
          </p:nvPr>
        </p:nvSpPr>
        <p:spPr>
          <a:xfrm>
            <a:off x="122150" y="374975"/>
            <a:ext cx="3933900" cy="5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Satisfy"/>
                <a:ea typeface="Satisfy"/>
                <a:cs typeface="Satisfy"/>
                <a:sym typeface="Satisfy"/>
              </a:rPr>
              <a:t> </a:t>
            </a:r>
            <a:r>
              <a:rPr lang="en" sz="2500">
                <a:solidFill>
                  <a:schemeClr val="dk2"/>
                </a:solidFill>
                <a:latin typeface="Comfortaa"/>
                <a:ea typeface="Comfortaa"/>
                <a:cs typeface="Comfortaa"/>
                <a:sym typeface="Comfortaa"/>
              </a:rPr>
              <a:t>ACME THREADS</a:t>
            </a:r>
            <a:endParaRPr sz="2500">
              <a:solidFill>
                <a:schemeClr val="dk2"/>
              </a:solidFill>
              <a:latin typeface="Comfortaa"/>
              <a:ea typeface="Comfortaa"/>
              <a:cs typeface="Comfortaa"/>
              <a:sym typeface="Comfortaa"/>
            </a:endParaRPr>
          </a:p>
        </p:txBody>
      </p:sp>
      <p:sp>
        <p:nvSpPr>
          <p:cNvPr id="188" name="Google Shape;188;p20"/>
          <p:cNvSpPr txBox="1"/>
          <p:nvPr>
            <p:ph type="title"/>
          </p:nvPr>
        </p:nvSpPr>
        <p:spPr>
          <a:xfrm>
            <a:off x="4489200" y="35375"/>
            <a:ext cx="4045200" cy="6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dk2"/>
                </a:solidFill>
                <a:latin typeface="Comfortaa"/>
                <a:ea typeface="Comfortaa"/>
                <a:cs typeface="Comfortaa"/>
                <a:sym typeface="Comfortaa"/>
              </a:rPr>
              <a:t> </a:t>
            </a:r>
            <a:r>
              <a:rPr lang="en" sz="2500">
                <a:solidFill>
                  <a:srgbClr val="FFFFFF"/>
                </a:solidFill>
                <a:latin typeface="Comfortaa"/>
                <a:ea typeface="Comfortaa"/>
                <a:cs typeface="Comfortaa"/>
                <a:sym typeface="Comfortaa"/>
              </a:rPr>
              <a:t>BUTTRESS THREADS</a:t>
            </a:r>
            <a:endParaRPr sz="2500">
              <a:solidFill>
                <a:srgbClr val="FFFFFF"/>
              </a:solidFill>
              <a:latin typeface="Comfortaa"/>
              <a:ea typeface="Comfortaa"/>
              <a:cs typeface="Comfortaa"/>
              <a:sym typeface="Comfortaa"/>
            </a:endParaRPr>
          </a:p>
        </p:txBody>
      </p:sp>
      <p:pic>
        <p:nvPicPr>
          <p:cNvPr id="189" name="Google Shape;189;p20"/>
          <p:cNvPicPr preferRelativeResize="0"/>
          <p:nvPr/>
        </p:nvPicPr>
        <p:blipFill>
          <a:blip r:embed="rId5">
            <a:alphaModFix/>
          </a:blip>
          <a:stretch>
            <a:fillRect/>
          </a:stretch>
        </p:blipFill>
        <p:spPr>
          <a:xfrm>
            <a:off x="1792650" y="1029825"/>
            <a:ext cx="2619375" cy="1847850"/>
          </a:xfrm>
          <a:prstGeom prst="rect">
            <a:avLst/>
          </a:prstGeom>
          <a:noFill/>
          <a:ln cap="flat" cmpd="sng" w="12700">
            <a:solidFill>
              <a:srgbClr val="000000"/>
            </a:solidFill>
            <a:prstDash val="solid"/>
            <a:miter lim="8000"/>
            <a:headEnd len="sm" w="sm" type="none"/>
            <a:tailEnd len="sm" w="sm" type="none"/>
          </a:ln>
        </p:spPr>
      </p:pic>
      <p:sp>
        <p:nvSpPr>
          <p:cNvPr id="190" name="Google Shape;190;p20"/>
          <p:cNvSpPr txBox="1"/>
          <p:nvPr/>
        </p:nvSpPr>
        <p:spPr>
          <a:xfrm>
            <a:off x="171050" y="869550"/>
            <a:ext cx="1515000" cy="20160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Clr>
                <a:schemeClr val="dk2"/>
              </a:buClr>
              <a:buSzPts val="1100"/>
              <a:buFont typeface="Arial"/>
              <a:buNone/>
            </a:pPr>
            <a:r>
              <a:rPr b="1" lang="en" sz="1300">
                <a:solidFill>
                  <a:srgbClr val="351C75"/>
                </a:solidFill>
                <a:latin typeface="Comfortaa"/>
                <a:ea typeface="Comfortaa"/>
                <a:cs typeface="Comfortaa"/>
                <a:sym typeface="Comfortaa"/>
              </a:rPr>
              <a:t>The Acme thread form has a 29° thread angle with a thread height half of the pitch.</a:t>
            </a:r>
            <a:endParaRPr b="1" sz="1600">
              <a:solidFill>
                <a:srgbClr val="351C75"/>
              </a:solidFill>
              <a:latin typeface="Lato"/>
              <a:ea typeface="Lato"/>
              <a:cs typeface="Lato"/>
              <a:sym typeface="Lato"/>
            </a:endParaRPr>
          </a:p>
        </p:txBody>
      </p:sp>
      <p:pic>
        <p:nvPicPr>
          <p:cNvPr id="191" name="Google Shape;191;p20"/>
          <p:cNvPicPr preferRelativeResize="0"/>
          <p:nvPr/>
        </p:nvPicPr>
        <p:blipFill rotWithShape="1">
          <a:blip r:embed="rId6">
            <a:alphaModFix/>
          </a:blip>
          <a:srcRect b="26029" l="9616" r="8677" t="18776"/>
          <a:stretch/>
        </p:blipFill>
        <p:spPr>
          <a:xfrm>
            <a:off x="4747301" y="694300"/>
            <a:ext cx="2418375" cy="1518150"/>
          </a:xfrm>
          <a:prstGeom prst="rect">
            <a:avLst/>
          </a:prstGeom>
          <a:noFill/>
          <a:ln>
            <a:noFill/>
          </a:ln>
        </p:spPr>
      </p:pic>
      <p:sp>
        <p:nvSpPr>
          <p:cNvPr id="192" name="Google Shape;192;p20"/>
          <p:cNvSpPr txBox="1"/>
          <p:nvPr/>
        </p:nvSpPr>
        <p:spPr>
          <a:xfrm>
            <a:off x="4614275" y="2349825"/>
            <a:ext cx="2619300" cy="1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Comfortaa"/>
                <a:ea typeface="Comfortaa"/>
                <a:cs typeface="Comfortaa"/>
                <a:sym typeface="Comfortaa"/>
              </a:rPr>
              <a:t>T</a:t>
            </a:r>
            <a:r>
              <a:rPr b="1" lang="en">
                <a:solidFill>
                  <a:srgbClr val="FFFFFF"/>
                </a:solidFill>
                <a:latin typeface="Comfortaa"/>
                <a:ea typeface="Comfortaa"/>
                <a:cs typeface="Comfortaa"/>
                <a:sym typeface="Comfortaa"/>
              </a:rPr>
              <a:t>his is typically a 7° angle on the weight bearing surface and a 45°angle on the trailing flank, which provides a form with good shear strength.</a:t>
            </a:r>
            <a:endParaRPr b="1">
              <a:solidFill>
                <a:srgbClr val="FFFFFF"/>
              </a:solidFill>
              <a:latin typeface="Comfortaa"/>
              <a:ea typeface="Comfortaa"/>
              <a:cs typeface="Comfortaa"/>
              <a:sym typeface="Comfortaa"/>
            </a:endParaRPr>
          </a:p>
        </p:txBody>
      </p:sp>
      <p:pic>
        <p:nvPicPr>
          <p:cNvPr id="193" name="Google Shape;193;p20"/>
          <p:cNvPicPr preferRelativeResize="0"/>
          <p:nvPr/>
        </p:nvPicPr>
        <p:blipFill>
          <a:blip r:embed="rId7">
            <a:alphaModFix/>
          </a:blip>
          <a:stretch>
            <a:fillRect/>
          </a:stretch>
        </p:blipFill>
        <p:spPr>
          <a:xfrm>
            <a:off x="4614275" y="3986200"/>
            <a:ext cx="2204800" cy="1157300"/>
          </a:xfrm>
          <a:prstGeom prst="rect">
            <a:avLst/>
          </a:prstGeom>
          <a:noFill/>
          <a:ln>
            <a:noFill/>
          </a:ln>
        </p:spPr>
      </p:pic>
      <p:pic>
        <p:nvPicPr>
          <p:cNvPr id="194" name="Google Shape;194;p20"/>
          <p:cNvPicPr preferRelativeResize="0"/>
          <p:nvPr/>
        </p:nvPicPr>
        <p:blipFill>
          <a:blip r:embed="rId8">
            <a:alphaModFix/>
          </a:blip>
          <a:stretch>
            <a:fillRect/>
          </a:stretch>
        </p:blipFill>
        <p:spPr>
          <a:xfrm>
            <a:off x="7073980" y="3986200"/>
            <a:ext cx="2070032" cy="1157300"/>
          </a:xfrm>
          <a:prstGeom prst="rect">
            <a:avLst/>
          </a:prstGeom>
          <a:noFill/>
          <a:ln>
            <a:noFill/>
          </a:ln>
        </p:spPr>
      </p:pic>
      <p:pic>
        <p:nvPicPr>
          <p:cNvPr id="195" name="Google Shape;195;p20"/>
          <p:cNvPicPr preferRelativeResize="0"/>
          <p:nvPr/>
        </p:nvPicPr>
        <p:blipFill>
          <a:blip r:embed="rId9">
            <a:alphaModFix/>
          </a:blip>
          <a:stretch>
            <a:fillRect/>
          </a:stretch>
        </p:blipFill>
        <p:spPr>
          <a:xfrm>
            <a:off x="476325" y="2953875"/>
            <a:ext cx="3579850" cy="2151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63175" y="598650"/>
            <a:ext cx="3822000" cy="4227300"/>
          </a:xfrm>
          <a:prstGeom prst="rect">
            <a:avLst/>
          </a:prstGeom>
        </p:spPr>
        <p:txBody>
          <a:bodyPr anchorCtr="0" anchor="t" bIns="91425" lIns="91425" spcFirstLastPara="1" rIns="91425" wrap="square" tIns="91425">
            <a:noAutofit/>
          </a:bodyPr>
          <a:lstStyle/>
          <a:p>
            <a:pPr indent="0" lvl="0" marL="0" marR="0" rtl="0" algn="l">
              <a:spcBef>
                <a:spcPts val="1000"/>
              </a:spcBef>
              <a:spcAft>
                <a:spcPts val="0"/>
              </a:spcAft>
              <a:buNone/>
            </a:pPr>
            <a:r>
              <a:rPr lang="en" sz="1300">
                <a:solidFill>
                  <a:srgbClr val="FFFFFF"/>
                </a:solidFill>
                <a:latin typeface="Comfortaa"/>
                <a:ea typeface="Comfortaa"/>
                <a:cs typeface="Comfortaa"/>
                <a:sym typeface="Comfortaa"/>
              </a:rPr>
              <a:t>Motorised Screw Jack is aimed at reducing the effort as well as the time taken to lift the load in comparison to the ordinary screw jack.</a:t>
            </a:r>
            <a:endParaRPr sz="1300">
              <a:solidFill>
                <a:srgbClr val="FFFFFF"/>
              </a:solidFill>
              <a:latin typeface="Comfortaa"/>
              <a:ea typeface="Comfortaa"/>
              <a:cs typeface="Comfortaa"/>
              <a:sym typeface="Comfortaa"/>
            </a:endParaRPr>
          </a:p>
          <a:p>
            <a:pPr indent="0" lvl="0" marL="0" marR="0" rtl="0" algn="l">
              <a:lnSpc>
                <a:spcPct val="130000"/>
              </a:lnSpc>
              <a:spcBef>
                <a:spcPts val="1000"/>
              </a:spcBef>
              <a:spcAft>
                <a:spcPts val="0"/>
              </a:spcAft>
              <a:buNone/>
            </a:pPr>
            <a:r>
              <a:rPr lang="en" sz="1300">
                <a:solidFill>
                  <a:srgbClr val="FFFFFF"/>
                </a:solidFill>
                <a:latin typeface="Comfortaa"/>
                <a:ea typeface="Comfortaa"/>
                <a:cs typeface="Comfortaa"/>
                <a:sym typeface="Comfortaa"/>
              </a:rPr>
              <a:t>When a high pulse is given to the motor, the motor rotates in a clockwise direction and when a low pulse is given it rotates in an anticlockwise direction. Thus the worm gear rotates and enables the lead screw to rotate in both directions.</a:t>
            </a:r>
            <a:endParaRPr sz="1300">
              <a:solidFill>
                <a:srgbClr val="FFFFFF"/>
              </a:solidFill>
              <a:latin typeface="Comfortaa"/>
              <a:ea typeface="Comfortaa"/>
              <a:cs typeface="Comfortaa"/>
              <a:sym typeface="Comfortaa"/>
            </a:endParaRPr>
          </a:p>
          <a:p>
            <a:pPr indent="0" lvl="0" marL="0" marR="0" rtl="0" algn="l">
              <a:lnSpc>
                <a:spcPct val="130000"/>
              </a:lnSpc>
              <a:spcBef>
                <a:spcPts val="1000"/>
              </a:spcBef>
              <a:spcAft>
                <a:spcPts val="0"/>
              </a:spcAft>
              <a:buNone/>
            </a:pPr>
            <a:r>
              <a:rPr lang="en" sz="1400">
                <a:solidFill>
                  <a:srgbClr val="FFFFFF"/>
                </a:solidFill>
                <a:latin typeface="Comfortaa"/>
                <a:ea typeface="Comfortaa"/>
                <a:cs typeface="Comfortaa"/>
                <a:sym typeface="Comfortaa"/>
              </a:rPr>
              <a:t>DESIGN CALCULATIONS:</a:t>
            </a:r>
            <a:endParaRPr sz="1400">
              <a:solidFill>
                <a:srgbClr val="FFFFFF"/>
              </a:solidFill>
              <a:latin typeface="Comfortaa"/>
              <a:ea typeface="Comfortaa"/>
              <a:cs typeface="Comfortaa"/>
              <a:sym typeface="Comfortaa"/>
            </a:endParaRPr>
          </a:p>
          <a:p>
            <a:pPr indent="-304800" lvl="0" marL="457200" marR="0" rtl="0" algn="l">
              <a:lnSpc>
                <a:spcPct val="130000"/>
              </a:lnSpc>
              <a:spcBef>
                <a:spcPts val="1000"/>
              </a:spcBef>
              <a:spcAft>
                <a:spcPts val="0"/>
              </a:spcAft>
              <a:buClr>
                <a:srgbClr val="FFFFFF"/>
              </a:buClr>
              <a:buSzPts val="1200"/>
              <a:buFont typeface="Comfortaa"/>
              <a:buAutoNum type="arabicPeriod"/>
            </a:pPr>
            <a:r>
              <a:rPr lang="en" sz="1200">
                <a:solidFill>
                  <a:srgbClr val="FFFFFF"/>
                </a:solidFill>
                <a:latin typeface="Comfortaa"/>
                <a:ea typeface="Comfortaa"/>
                <a:cs typeface="Comfortaa"/>
                <a:sym typeface="Comfortaa"/>
              </a:rPr>
              <a:t>Design of screw jack</a:t>
            </a:r>
            <a:endParaRPr sz="1200">
              <a:solidFill>
                <a:srgbClr val="FFFFFF"/>
              </a:solidFill>
              <a:latin typeface="Comfortaa"/>
              <a:ea typeface="Comfortaa"/>
              <a:cs typeface="Comfortaa"/>
              <a:sym typeface="Comfortaa"/>
            </a:endParaRPr>
          </a:p>
          <a:p>
            <a:pPr indent="-304800" lvl="0" marL="457200" marR="0" rtl="0" algn="l">
              <a:lnSpc>
                <a:spcPct val="130000"/>
              </a:lnSpc>
              <a:spcBef>
                <a:spcPts val="0"/>
              </a:spcBef>
              <a:spcAft>
                <a:spcPts val="0"/>
              </a:spcAft>
              <a:buClr>
                <a:srgbClr val="FFFFFF"/>
              </a:buClr>
              <a:buSzPts val="1200"/>
              <a:buFont typeface="Comfortaa"/>
              <a:buAutoNum type="arabicPeriod"/>
            </a:pPr>
            <a:r>
              <a:rPr lang="en" sz="1200">
                <a:solidFill>
                  <a:srgbClr val="FFFFFF"/>
                </a:solidFill>
                <a:latin typeface="Comfortaa"/>
                <a:ea typeface="Comfortaa"/>
                <a:cs typeface="Comfortaa"/>
                <a:sym typeface="Comfortaa"/>
              </a:rPr>
              <a:t>Torque required operating the screw</a:t>
            </a:r>
            <a:endParaRPr sz="1200">
              <a:solidFill>
                <a:srgbClr val="FFFFFF"/>
              </a:solidFill>
              <a:latin typeface="Comfortaa"/>
              <a:ea typeface="Comfortaa"/>
              <a:cs typeface="Comfortaa"/>
              <a:sym typeface="Comfortaa"/>
            </a:endParaRPr>
          </a:p>
          <a:p>
            <a:pPr indent="-304800" lvl="0" marL="457200" marR="0" rtl="0" algn="l">
              <a:lnSpc>
                <a:spcPct val="130000"/>
              </a:lnSpc>
              <a:spcBef>
                <a:spcPts val="0"/>
              </a:spcBef>
              <a:spcAft>
                <a:spcPts val="0"/>
              </a:spcAft>
              <a:buClr>
                <a:srgbClr val="FFFFFF"/>
              </a:buClr>
              <a:buSzPts val="1200"/>
              <a:buFont typeface="Comfortaa"/>
              <a:buAutoNum type="arabicPeriod"/>
            </a:pPr>
            <a:r>
              <a:rPr lang="en" sz="1200">
                <a:solidFill>
                  <a:srgbClr val="FFFFFF"/>
                </a:solidFill>
                <a:latin typeface="Comfortaa"/>
                <a:ea typeface="Comfortaa"/>
                <a:cs typeface="Comfortaa"/>
                <a:sym typeface="Comfortaa"/>
              </a:rPr>
              <a:t>Power of the motors required</a:t>
            </a:r>
            <a:endParaRPr sz="1200">
              <a:solidFill>
                <a:srgbClr val="FFFFFF"/>
              </a:solidFill>
              <a:latin typeface="Comfortaa"/>
              <a:ea typeface="Comfortaa"/>
              <a:cs typeface="Comfortaa"/>
              <a:sym typeface="Comfortaa"/>
            </a:endParaRPr>
          </a:p>
          <a:p>
            <a:pPr indent="-304800" lvl="0" marL="457200" marR="0" rtl="0" algn="l">
              <a:lnSpc>
                <a:spcPct val="130000"/>
              </a:lnSpc>
              <a:spcBef>
                <a:spcPts val="0"/>
              </a:spcBef>
              <a:spcAft>
                <a:spcPts val="0"/>
              </a:spcAft>
              <a:buClr>
                <a:srgbClr val="FFFFFF"/>
              </a:buClr>
              <a:buSzPts val="1200"/>
              <a:buFont typeface="Comfortaa"/>
              <a:buAutoNum type="arabicPeriod"/>
            </a:pPr>
            <a:r>
              <a:rPr lang="en" sz="1200">
                <a:solidFill>
                  <a:srgbClr val="FFFFFF"/>
                </a:solidFill>
                <a:latin typeface="Comfortaa"/>
                <a:ea typeface="Comfortaa"/>
                <a:cs typeface="Comfortaa"/>
                <a:sym typeface="Comfortaa"/>
              </a:rPr>
              <a:t>Material Selection</a:t>
            </a:r>
            <a:endParaRPr sz="1200">
              <a:solidFill>
                <a:srgbClr val="FFFFFF"/>
              </a:solidFill>
              <a:latin typeface="Comfortaa"/>
              <a:ea typeface="Comfortaa"/>
              <a:cs typeface="Comfortaa"/>
              <a:sym typeface="Comfortaa"/>
            </a:endParaRPr>
          </a:p>
          <a:p>
            <a:pPr indent="0" lvl="0" marL="0" marR="0" rtl="0" algn="l">
              <a:lnSpc>
                <a:spcPct val="130000"/>
              </a:lnSpc>
              <a:spcBef>
                <a:spcPts val="1000"/>
              </a:spcBef>
              <a:spcAft>
                <a:spcPts val="0"/>
              </a:spcAft>
              <a:buNone/>
            </a:pPr>
            <a:r>
              <a:t/>
            </a:r>
            <a:endParaRPr sz="1200">
              <a:solidFill>
                <a:schemeClr val="dk2"/>
              </a:solidFill>
              <a:latin typeface="Comfortaa"/>
              <a:ea typeface="Comfortaa"/>
              <a:cs typeface="Comfortaa"/>
              <a:sym typeface="Comfortaa"/>
            </a:endParaRPr>
          </a:p>
          <a:p>
            <a:pPr indent="0" lvl="0" marL="0" marR="0" rtl="0" algn="l">
              <a:lnSpc>
                <a:spcPct val="130000"/>
              </a:lnSpc>
              <a:spcBef>
                <a:spcPts val="1000"/>
              </a:spcBef>
              <a:spcAft>
                <a:spcPts val="0"/>
              </a:spcAft>
              <a:buClr>
                <a:schemeClr val="dk2"/>
              </a:buClr>
              <a:buSzPts val="1100"/>
              <a:buFont typeface="Arial"/>
              <a:buNone/>
            </a:pPr>
            <a:r>
              <a:t/>
            </a:r>
            <a:endParaRPr sz="1200">
              <a:solidFill>
                <a:schemeClr val="dk2"/>
              </a:solidFill>
              <a:latin typeface="Comfortaa"/>
              <a:ea typeface="Comfortaa"/>
              <a:cs typeface="Comfortaa"/>
              <a:sym typeface="Comfortaa"/>
            </a:endParaRPr>
          </a:p>
        </p:txBody>
      </p:sp>
      <p:grpSp>
        <p:nvGrpSpPr>
          <p:cNvPr id="201" name="Google Shape;201;p21"/>
          <p:cNvGrpSpPr/>
          <p:nvPr/>
        </p:nvGrpSpPr>
        <p:grpSpPr>
          <a:xfrm>
            <a:off x="6781679" y="2333481"/>
            <a:ext cx="2362690" cy="2667481"/>
            <a:chOff x="6803275" y="395363"/>
            <a:chExt cx="2212050" cy="2537076"/>
          </a:xfrm>
        </p:grpSpPr>
        <p:pic>
          <p:nvPicPr>
            <p:cNvPr id="202" name="Google Shape;202;p21"/>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203" name="Google Shape;203;p21"/>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204" name="Google Shape;204;p21"/>
            <p:cNvSpPr txBox="1"/>
            <p:nvPr/>
          </p:nvSpPr>
          <p:spPr>
            <a:xfrm>
              <a:off x="6944800" y="676780"/>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Comfortaa"/>
                  <a:ea typeface="Comfortaa"/>
                  <a:cs typeface="Comfortaa"/>
                  <a:sym typeface="Comfortaa"/>
                </a:rPr>
                <a:t>Advantages</a:t>
              </a:r>
              <a:endParaRPr b="1">
                <a:solidFill>
                  <a:schemeClr val="dk1"/>
                </a:solidFill>
                <a:latin typeface="Comfortaa"/>
                <a:ea typeface="Comfortaa"/>
                <a:cs typeface="Comfortaa"/>
                <a:sym typeface="Comfortaa"/>
              </a:endParaRPr>
            </a:p>
            <a:p>
              <a:pPr indent="-76200" lvl="0" marL="0" marR="0" rtl="0" algn="l">
                <a:lnSpc>
                  <a:spcPct val="130000"/>
                </a:lnSpc>
                <a:spcBef>
                  <a:spcPts val="1000"/>
                </a:spcBef>
                <a:spcAft>
                  <a:spcPts val="0"/>
                </a:spcAft>
                <a:buClr>
                  <a:schemeClr val="dk2"/>
                </a:buClr>
                <a:buSzPts val="1200"/>
                <a:buFont typeface="Comfortaa"/>
                <a:buChar char="●"/>
              </a:pPr>
              <a:r>
                <a:rPr lang="en" sz="1200">
                  <a:solidFill>
                    <a:schemeClr val="dk2"/>
                  </a:solidFill>
                  <a:latin typeface="Comfortaa"/>
                  <a:ea typeface="Comfortaa"/>
                  <a:cs typeface="Comfortaa"/>
                  <a:sym typeface="Comfortaa"/>
                </a:rPr>
                <a:t>It possesses a self-locking property</a:t>
              </a:r>
              <a:endParaRPr sz="1200">
                <a:solidFill>
                  <a:schemeClr val="dk2"/>
                </a:solidFill>
                <a:latin typeface="Comfortaa"/>
                <a:ea typeface="Comfortaa"/>
                <a:cs typeface="Comfortaa"/>
                <a:sym typeface="Comfortaa"/>
              </a:endParaRPr>
            </a:p>
            <a:p>
              <a:pPr indent="-76200" lvl="0" marL="0" marR="0" rtl="0" algn="l">
                <a:lnSpc>
                  <a:spcPct val="130000"/>
                </a:lnSpc>
                <a:spcBef>
                  <a:spcPts val="0"/>
                </a:spcBef>
                <a:spcAft>
                  <a:spcPts val="0"/>
                </a:spcAft>
                <a:buClr>
                  <a:schemeClr val="dk2"/>
                </a:buClr>
                <a:buSzPts val="1200"/>
                <a:buFont typeface="Comfortaa"/>
                <a:buChar char="●"/>
              </a:pPr>
              <a:r>
                <a:rPr lang="en" sz="1200">
                  <a:solidFill>
                    <a:schemeClr val="dk2"/>
                  </a:solidFill>
                  <a:latin typeface="Comfortaa"/>
                  <a:ea typeface="Comfortaa"/>
                  <a:cs typeface="Comfortaa"/>
                  <a:sym typeface="Comfortaa"/>
                </a:rPr>
                <a:t>No radial thrust acts since the square thread is used</a:t>
              </a:r>
              <a:endParaRPr sz="1200">
                <a:solidFill>
                  <a:schemeClr val="dk2"/>
                </a:solidFill>
                <a:latin typeface="Comfortaa"/>
                <a:ea typeface="Comfortaa"/>
                <a:cs typeface="Comfortaa"/>
                <a:sym typeface="Comfortaa"/>
              </a:endParaRPr>
            </a:p>
            <a:p>
              <a:pPr indent="-76200" lvl="0" marL="0" marR="0" rtl="0" algn="l">
                <a:lnSpc>
                  <a:spcPct val="130000"/>
                </a:lnSpc>
                <a:spcBef>
                  <a:spcPts val="0"/>
                </a:spcBef>
                <a:spcAft>
                  <a:spcPts val="0"/>
                </a:spcAft>
                <a:buClr>
                  <a:schemeClr val="dk2"/>
                </a:buClr>
                <a:buSzPts val="1200"/>
                <a:buFont typeface="Comfortaa"/>
                <a:buChar char="●"/>
              </a:pPr>
              <a:r>
                <a:rPr lang="en" sz="1200">
                  <a:solidFill>
                    <a:schemeClr val="dk2"/>
                  </a:solidFill>
                  <a:latin typeface="Comfortaa"/>
                  <a:ea typeface="Comfortaa"/>
                  <a:cs typeface="Comfortaa"/>
                  <a:sym typeface="Comfortaa"/>
                </a:rPr>
                <a:t>A higher range of speed control is obtained.</a:t>
              </a:r>
              <a:endParaRPr sz="1200">
                <a:solidFill>
                  <a:schemeClr val="dk2"/>
                </a:solidFill>
                <a:latin typeface="Comfortaa"/>
                <a:ea typeface="Comfortaa"/>
                <a:cs typeface="Comfortaa"/>
                <a:sym typeface="Comfortaa"/>
              </a:endParaRPr>
            </a:p>
            <a:p>
              <a:pPr indent="0" lvl="0" marL="0" rtl="0" algn="l">
                <a:spcBef>
                  <a:spcPts val="0"/>
                </a:spcBef>
                <a:spcAft>
                  <a:spcPts val="800"/>
                </a:spcAft>
                <a:buNone/>
              </a:pPr>
              <a:r>
                <a:t/>
              </a:r>
              <a:endParaRPr sz="1200">
                <a:solidFill>
                  <a:schemeClr val="dk2"/>
                </a:solidFill>
                <a:latin typeface="Raleway"/>
                <a:ea typeface="Raleway"/>
                <a:cs typeface="Raleway"/>
                <a:sym typeface="Raleway"/>
              </a:endParaRPr>
            </a:p>
          </p:txBody>
        </p:sp>
      </p:grpSp>
      <p:sp>
        <p:nvSpPr>
          <p:cNvPr id="205" name="Google Shape;205;p21"/>
          <p:cNvSpPr txBox="1"/>
          <p:nvPr/>
        </p:nvSpPr>
        <p:spPr>
          <a:xfrm>
            <a:off x="879650" y="30850"/>
            <a:ext cx="7929000" cy="4644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Clr>
                <a:schemeClr val="dk2"/>
              </a:buClr>
              <a:buSzPts val="1100"/>
              <a:buFont typeface="Arial"/>
              <a:buNone/>
            </a:pPr>
            <a:r>
              <a:rPr b="1" lang="en" sz="1600">
                <a:solidFill>
                  <a:srgbClr val="FFFFFF"/>
                </a:solidFill>
                <a:latin typeface="Comfortaa"/>
                <a:ea typeface="Comfortaa"/>
                <a:cs typeface="Comfortaa"/>
                <a:sym typeface="Comfortaa"/>
              </a:rPr>
              <a:t>Experimental Investigation on Motorised Screw Jack - Paper 2</a:t>
            </a:r>
            <a:endParaRPr sz="1600">
              <a:solidFill>
                <a:srgbClr val="FFFFFF"/>
              </a:solidFill>
              <a:latin typeface="Comfortaa"/>
              <a:ea typeface="Comfortaa"/>
              <a:cs typeface="Comfortaa"/>
              <a:sym typeface="Comfortaa"/>
            </a:endParaRPr>
          </a:p>
        </p:txBody>
      </p:sp>
      <p:pic>
        <p:nvPicPr>
          <p:cNvPr id="206" name="Google Shape;206;p21"/>
          <p:cNvPicPr preferRelativeResize="0"/>
          <p:nvPr/>
        </p:nvPicPr>
        <p:blipFill rotWithShape="1">
          <a:blip r:embed="rId5">
            <a:alphaModFix/>
          </a:blip>
          <a:srcRect b="4297" l="0" r="0" t="0"/>
          <a:stretch/>
        </p:blipFill>
        <p:spPr>
          <a:xfrm>
            <a:off x="3778375" y="2872950"/>
            <a:ext cx="2930137" cy="1975625"/>
          </a:xfrm>
          <a:prstGeom prst="rect">
            <a:avLst/>
          </a:prstGeom>
          <a:noFill/>
          <a:ln>
            <a:noFill/>
          </a:ln>
        </p:spPr>
      </p:pic>
      <p:pic>
        <p:nvPicPr>
          <p:cNvPr id="207" name="Google Shape;207;p21"/>
          <p:cNvPicPr preferRelativeResize="0"/>
          <p:nvPr/>
        </p:nvPicPr>
        <p:blipFill>
          <a:blip r:embed="rId6">
            <a:alphaModFix/>
          </a:blip>
          <a:stretch>
            <a:fillRect/>
          </a:stretch>
        </p:blipFill>
        <p:spPr>
          <a:xfrm>
            <a:off x="3831775" y="598650"/>
            <a:ext cx="2823325" cy="1712875"/>
          </a:xfrm>
          <a:prstGeom prst="rect">
            <a:avLst/>
          </a:prstGeom>
          <a:noFill/>
          <a:ln>
            <a:noFill/>
          </a:ln>
        </p:spPr>
      </p:pic>
      <p:pic>
        <p:nvPicPr>
          <p:cNvPr id="208" name="Google Shape;208;p21"/>
          <p:cNvPicPr preferRelativeResize="0"/>
          <p:nvPr/>
        </p:nvPicPr>
        <p:blipFill>
          <a:blip r:embed="rId7">
            <a:alphaModFix/>
          </a:blip>
          <a:stretch>
            <a:fillRect/>
          </a:stretch>
        </p:blipFill>
        <p:spPr>
          <a:xfrm>
            <a:off x="6819704" y="598650"/>
            <a:ext cx="2286646" cy="1712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